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 Us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9160C-0AB4-4ABF-A767-7915DF3BEB5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77DD-1212-44A2-9705-4DFEB56346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F6601-B4DE-F14E-8595-2C4856498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C37F9-7562-C549-AAEA-7E4DFC0B4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C2C1B-5890-3B49-A1D4-5D0385B9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A203B-57FF-444A-80B4-1891969A2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E8BAB-9BE9-514F-A415-053AE2C5F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8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DAF1B-CD78-9D4E-A139-FA5B367EF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532F4-E868-AE4A-B444-66FF86F92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C064-3696-334C-BE01-140A3C8E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4751-476F-4846-AFAB-D4D957E9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2A698-F898-054A-B4D5-13015069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8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14126F-62AB-0C49-9E45-09B7131F5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6F38C-E1FF-6542-A929-DD7AA771D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041E9-4827-D24A-81A7-22F220F1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89A02-DCC1-A240-A116-E9AC84986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AC002-5B8E-A040-A97E-4BA3E280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3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47C7-B829-E242-A5D0-75989B7D7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094B8-0B73-4348-849B-5BF1E8DCC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26F99-3B46-524A-9C8B-7276459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BFDC-0D17-4E4C-BEEA-255914C6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53BFF-25B3-F84D-A2C1-A5741225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5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FF72-1F24-6C4D-B670-742AD446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EAA8C-A08C-A645-B3B1-7A1F2E42D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95F4F-3DB2-D049-BCD1-D813C1BB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A2524-7E24-8F4C-8DF0-4E22EC39B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5736-E236-0D40-A499-343D4C420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6A1BF-80D9-A145-9146-8F67DB3A4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D212-A17D-704D-9AF0-16C9BCBC4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E8CF5-B099-E84A-BEDB-5239E5B5A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2D103-BA67-E24C-B95A-03451518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9CCFF-B191-8740-B628-ADDCD944C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2FBC7-645A-0F4B-BB71-6009CD5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9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1F655-7384-5F41-A882-19916D4DA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6C69D-F779-8241-883A-6141EDA9A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A4AF4-3C97-A64F-AC19-809690BF6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17163-D50D-5D49-B0FE-5AF34BB1E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F047B9-1544-B341-BA4E-534E8F2CE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8B28D-6BE4-0B45-83EC-20913DBE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11B1D-F37B-D649-BE4F-04F1E913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ACC1D-A564-C44C-9F1E-AB04E367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9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C72CE-78D8-6A4F-914A-76832F939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F9651-DBAF-4E48-8CBC-69E082758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AB5433-C5C1-314D-BF7A-FBFEF292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A9800-10F0-F041-888C-DF3ACE5A0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5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4AB23-612E-2342-916F-6582C894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A3A858-0020-F342-9C43-DBE71E62F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2ED03-86C3-2644-B568-8D2D001B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8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B9A1B-41AC-ED48-B7A1-7A3B33BE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F2D0-DE80-0D4E-865B-4B9C771E4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678FF-2289-C74D-BFD0-B0754D2EE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AB24D-D879-6940-8EEE-B849E2586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35239-D315-D54A-B0CB-B0402E48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AD1DB-066C-BB43-8D8C-0404AC5B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2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2B104-0AF2-B346-AC46-9A0D5A516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F811D-0E15-2D44-A8F5-C6D56929F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F0484-16E9-D942-A789-9AEEC0AFB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C5DF8-44F5-BB47-B697-6D018149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3F01D-398B-1946-A152-753F7D1C0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ED827-3059-AE46-81FB-6C421147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8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411E32-A8EC-044F-84CD-910DBAB54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072D7-88B3-8B4A-B595-CB166EAF2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02337-BB1D-5041-8E7C-9C189F7ED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D1EE2-AF18-C04D-B3D2-6252892F961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1CC98-BC44-3745-8063-B01602866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3A3D6-3437-CC4E-B365-C822F1408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BA488-FC2A-794F-AD27-9F5F39001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4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971F41-9B04-584A-8CEA-F80EDA9C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387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600" b="1" u="sng">
                <a:solidFill>
                  <a:schemeClr val="tx2"/>
                </a:solidFill>
                <a:latin typeface="Agency FB" panose="020B0503020202020204" pitchFamily="34" charset="0"/>
              </a:rPr>
              <a:t>Attributes of professionalism related to ethics </a:t>
            </a:r>
            <a:endParaRPr lang="en-US" sz="6600" b="1" u="sng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67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solidFill>
                  <a:srgbClr val="3399FF"/>
                </a:solidFill>
              </a:rPr>
              <a:t>Honesty</a:t>
            </a:r>
            <a:br>
              <a:rPr lang="en-GB">
                <a:solidFill>
                  <a:srgbClr val="3399FF"/>
                </a:solidFill>
              </a:rPr>
            </a:br>
            <a:endParaRPr lang="en-GB">
              <a:solidFill>
                <a:srgbClr val="3399FF"/>
              </a:solidFill>
            </a:endParaRPr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>
          <a:xfrm>
            <a:off x="769023" y="1540098"/>
            <a:ext cx="10515600" cy="4351338"/>
          </a:xfrm>
        </p:spPr>
        <p:txBody>
          <a:bodyPr>
            <a:normAutofit fontScale="94821"/>
          </a:bodyPr>
          <a:lstStyle/>
          <a:p>
            <a:r>
              <a:rPr lang="en-GB"/>
              <a:t>Medical students are </a:t>
            </a:r>
            <a:r>
              <a:rPr lang="en-GB" b="1"/>
              <a:t>committed to honesty at all times,</a:t>
            </a:r>
            <a:r>
              <a:rPr lang="en-GB"/>
              <a:t> including their interactions with:</a:t>
            </a:r>
          </a:p>
          <a:p>
            <a:r>
              <a:rPr lang="en-GB"/>
              <a:t>Patients</a:t>
            </a:r>
          </a:p>
          <a:p>
            <a:r>
              <a:rPr lang="en-GB"/>
              <a:t>Patient’s families</a:t>
            </a:r>
          </a:p>
          <a:p>
            <a:r>
              <a:rPr lang="en-GB"/>
              <a:t> Other professional colleagues</a:t>
            </a:r>
          </a:p>
          <a:p>
            <a:r>
              <a:rPr lang="en-GB"/>
              <a:t>Peers</a:t>
            </a:r>
          </a:p>
          <a:p>
            <a:r>
              <a:rPr lang="en-US" altLang="en-GB"/>
              <a:t>We need </a:t>
            </a:r>
            <a:r>
              <a:rPr lang="en-US" altLang="en-GB" b="1"/>
              <a:t>transparent ,responsive ,clear communication</a:t>
            </a:r>
            <a:endParaRPr lang="en-GB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35C3-ABBF-4317-8EE3-EFE48EDD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/>
              </a:rPr>
              <a:t>Appearance</a:t>
            </a:r>
            <a:endParaRPr lang="ar-OM" dirty="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BFE9A06-3FCD-48A9-9A97-D87612C8C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ffectLst/>
              </a:rPr>
              <a:t>Displays appropriate professional appearance</a:t>
            </a:r>
          </a:p>
          <a:p>
            <a:r>
              <a:rPr lang="en-US" altLang="en-US">
                <a:effectLst/>
              </a:rPr>
              <a:t>Appropriately groomed</a:t>
            </a:r>
          </a:p>
          <a:p>
            <a:r>
              <a:rPr lang="en-US" altLang="en-US">
                <a:effectLst/>
              </a:rPr>
              <a:t>Students must comply with the university dress code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1744-58B2-4316-8616-B268D770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/>
              </a:rPr>
              <a:t>Tolerance</a:t>
            </a:r>
            <a:endParaRPr lang="ar-O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06D90-1FD3-42E0-B853-699AC9A4B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The student is expected to demonstrate ability to accept people and situations.</a:t>
            </a:r>
            <a:endParaRPr lang="ar-OM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BFBF3DB-26F7-414E-B987-D9BB895ED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/>
              </a:rPr>
              <a:t>Altruism</a:t>
            </a:r>
            <a:endParaRPr 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D339BDD-DFF0-418F-9C00-7B74EB8DE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>
                <a:effectLst/>
              </a:rPr>
              <a:t>Altruism is the devotion to others through complete forgetfulness of ones own concerns.</a:t>
            </a:r>
            <a:r>
              <a:rPr lang="en-US" sz="2800" dirty="0"/>
              <a:t> 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It is very important that doctors help patients without expecting any benefits or self gain from doing so. 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Our own needs should be suppressed when it comes to the welfare of a patients health. 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Societal pressures and administrative needs must not compromise this principle. 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89C21-1C5B-40F2-8A52-2632D8FAB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Research Ethics</a:t>
            </a:r>
            <a:endParaRPr lang="ar-O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8F2C9-625F-4FCB-8ED3-ED38B491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Plagiarism</a:t>
            </a:r>
            <a:r>
              <a:rPr lang="en-US" dirty="0"/>
              <a:t> is the presentation of someone else’s work as your own. </a:t>
            </a:r>
          </a:p>
          <a:p>
            <a:pPr>
              <a:defRPr/>
            </a:pPr>
            <a:r>
              <a:rPr lang="en-US" dirty="0"/>
              <a:t>If you use another author’s words you must attribute the work to its original source (its author, composer, etc.).</a:t>
            </a:r>
          </a:p>
          <a:p>
            <a:pPr>
              <a:defRPr/>
            </a:pPr>
            <a:r>
              <a:rPr lang="en-US" dirty="0"/>
              <a:t> If you borrow an idea from, or directly quote from, another person’s work, you must cite the source of that idea or quote.</a:t>
            </a:r>
            <a:endParaRPr lang="ar-OM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etiquette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00200"/>
            <a:ext cx="4345303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you!!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50645-9562-4546-BA1A-882DEE68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538" y="-1540081"/>
            <a:ext cx="10515600" cy="4693506"/>
          </a:xfrm>
        </p:spPr>
        <p:txBody>
          <a:bodyPr/>
          <a:lstStyle/>
          <a:p>
            <a:r>
              <a:rPr lang="en-GB"/>
              <a:t>Definition of medical professionalism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55E91-BD4F-7742-B0AC-A1698312B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411" y="1464903"/>
            <a:ext cx="8135835" cy="3081120"/>
          </a:xfrm>
        </p:spPr>
        <p:txBody>
          <a:bodyPr/>
          <a:lstStyle/>
          <a:p>
            <a:r>
              <a:rPr lang="en-GB"/>
              <a:t>Medical professionalism comprises a set of values , behaviours and relationships that underpins the trust the public has in doctor </a:t>
            </a:r>
          </a:p>
          <a:p>
            <a:pPr marL="0" indent="0">
              <a:buNone/>
            </a:pPr>
            <a:r>
              <a:rPr lang="en-GB"/>
              <a:t>                         - royal collage of physicians,London 2005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B9B42FE-53A1-AA4E-81AC-94EBDFE676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601" y="3704576"/>
            <a:ext cx="3121976" cy="264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5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>
            <a:extLst>
              <a:ext uri="{FF2B5EF4-FFF2-40B4-BE49-F238E27FC236}">
                <a16:creationId xmlns:a16="http://schemas.microsoft.com/office/drawing/2014/main" id="{D69DBA88-01FD-0741-A225-5282F5AD0B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25" y="129885"/>
            <a:ext cx="8479723" cy="672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1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FF93-C67F-46B6-8058-EAF0BE0C3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Attributes of professionalism</a:t>
            </a:r>
            <a:endParaRPr lang="ar-O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EF1D5-2FDE-4007-B9E0-BE6BD3945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>
                <a:effectLst/>
              </a:rPr>
              <a:t>Professional Responsibility</a:t>
            </a:r>
          </a:p>
          <a:p>
            <a:pPr>
              <a:defRPr/>
            </a:pPr>
            <a:r>
              <a:rPr lang="en-US" sz="2000" dirty="0">
                <a:effectLst/>
              </a:rPr>
              <a:t>Competence and Self-Improvement</a:t>
            </a:r>
          </a:p>
          <a:p>
            <a:pPr>
              <a:defRPr/>
            </a:pPr>
            <a:r>
              <a:rPr lang="en-US" sz="2000" dirty="0">
                <a:effectLst/>
              </a:rPr>
              <a:t>Respect for Others and Professional Relationships</a:t>
            </a:r>
          </a:p>
          <a:p>
            <a:pPr>
              <a:defRPr/>
            </a:pPr>
            <a:r>
              <a:rPr lang="en-US" sz="2000" dirty="0">
                <a:effectLst/>
              </a:rPr>
              <a:t>Social Responsibility </a:t>
            </a:r>
          </a:p>
          <a:p>
            <a:pPr>
              <a:defRPr/>
            </a:pPr>
            <a:r>
              <a:rPr lang="en-US" sz="2000" dirty="0">
                <a:effectLst/>
              </a:rPr>
              <a:t>Honesty</a:t>
            </a:r>
          </a:p>
          <a:p>
            <a:pPr>
              <a:defRPr/>
            </a:pPr>
            <a:r>
              <a:rPr lang="en-US" sz="2000" dirty="0">
                <a:effectLst/>
              </a:rPr>
              <a:t>Health</a:t>
            </a:r>
          </a:p>
          <a:p>
            <a:pPr>
              <a:defRPr/>
            </a:pPr>
            <a:r>
              <a:rPr lang="en-US" sz="2000" dirty="0">
                <a:effectLst/>
              </a:rPr>
              <a:t>Function under stress</a:t>
            </a:r>
          </a:p>
          <a:p>
            <a:pPr>
              <a:defRPr/>
            </a:pPr>
            <a:r>
              <a:rPr lang="en-US" sz="2000" dirty="0">
                <a:effectLst/>
              </a:rPr>
              <a:t>Appearance</a:t>
            </a:r>
          </a:p>
          <a:p>
            <a:pPr>
              <a:defRPr/>
            </a:pPr>
            <a:r>
              <a:rPr lang="en-US" sz="2000" dirty="0">
                <a:effectLst/>
              </a:rPr>
              <a:t>Tolerance</a:t>
            </a:r>
          </a:p>
          <a:p>
            <a:pPr>
              <a:defRPr/>
            </a:pPr>
            <a:r>
              <a:rPr lang="en-US" sz="2000" dirty="0">
                <a:effectLst/>
              </a:rPr>
              <a:t>Dependability</a:t>
            </a:r>
          </a:p>
          <a:p>
            <a:pPr>
              <a:defRPr/>
            </a:pPr>
            <a:r>
              <a:rPr lang="en-US" sz="2000" dirty="0">
                <a:effectLst/>
              </a:rPr>
              <a:t>Research Ethics</a:t>
            </a:r>
            <a:endParaRPr lang="ar-OM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86027-E835-474A-84F0-34EFDA5F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Professional Responsibility</a:t>
            </a:r>
            <a:br>
              <a:rPr lang="en-US" dirty="0">
                <a:effectLst/>
              </a:rPr>
            </a:br>
            <a:endParaRPr lang="ar-OM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E1DE49DE-799A-41CB-912C-2260925C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ffectLst/>
              </a:rPr>
              <a:t>The student is internally motivated to place the patient’s concerns before his or her own.</a:t>
            </a:r>
          </a:p>
          <a:p>
            <a:r>
              <a:rPr lang="en-US" altLang="en-US" sz="2800">
                <a:effectLst/>
              </a:rPr>
              <a:t>He or she always helps to create a positive learning environment</a:t>
            </a:r>
          </a:p>
          <a:p>
            <a:r>
              <a:rPr lang="en-US" altLang="en-US" sz="2800">
                <a:effectLst/>
              </a:rPr>
              <a:t>Punctual</a:t>
            </a:r>
          </a:p>
          <a:p>
            <a:r>
              <a:rPr lang="en-US" altLang="en-US" sz="2800">
                <a:effectLst/>
              </a:rPr>
              <a:t>Attends all activities at which he or she is expected.</a:t>
            </a:r>
          </a:p>
          <a:p>
            <a:r>
              <a:rPr lang="en-US" altLang="en-US" sz="2800">
                <a:effectLst/>
              </a:rPr>
              <a:t>Reliable in completing tasks related to the care of patients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B050B-D5F7-4B84-9B7C-C62AD2B13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Competence and Self-Improvement</a:t>
            </a:r>
            <a:br>
              <a:rPr lang="en-US" dirty="0">
                <a:effectLst/>
              </a:rPr>
            </a:br>
            <a:endParaRPr lang="ar-O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585F0-EB57-4A07-B931-08A97F085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Students to be committed to learning and mastery of medical knowledge, skills, attitudes and beliefs.</a:t>
            </a:r>
          </a:p>
          <a:p>
            <a:pPr>
              <a:defRPr/>
            </a:pPr>
            <a:r>
              <a:rPr lang="en-US" dirty="0">
                <a:effectLst/>
              </a:rPr>
              <a:t> The motivation for this learning is always  the optimal future care of patients.</a:t>
            </a:r>
          </a:p>
          <a:p>
            <a:pPr>
              <a:defRPr/>
            </a:pPr>
            <a:r>
              <a:rPr lang="en-US" dirty="0">
                <a:effectLst/>
              </a:rPr>
              <a:t> The student knows the limits of his or her abilities, and always tries to improve. </a:t>
            </a:r>
          </a:p>
          <a:p>
            <a:pPr>
              <a:defRPr/>
            </a:pPr>
            <a:endParaRPr lang="ar-OM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2AFB4-85C8-46E7-8671-CE1F41853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/>
              </a:rPr>
              <a:t>Respect for Others and Professional Relationships</a:t>
            </a:r>
            <a:endParaRPr lang="ar-O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96EB5-62FD-4689-BC58-0D50B81E1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Medical students always respect their patients as individuals.  </a:t>
            </a:r>
          </a:p>
          <a:p>
            <a:pPr>
              <a:defRPr/>
            </a:pPr>
            <a:r>
              <a:rPr lang="en-US" dirty="0">
                <a:effectLst/>
              </a:rPr>
              <a:t>There is respect for the patient’s dignity, privacy, cultural values and confidentiality. </a:t>
            </a:r>
          </a:p>
          <a:p>
            <a:pPr>
              <a:defRPr/>
            </a:pPr>
            <a:r>
              <a:rPr lang="en-US" dirty="0">
                <a:effectLst/>
              </a:rPr>
              <a:t> Students demonstrate sensitivity, respect, compassion, emotional support and empathy at all times—to patients, as well as their families, other health care team members and their peers. </a:t>
            </a:r>
          </a:p>
          <a:p>
            <a:pPr>
              <a:defRPr/>
            </a:pPr>
            <a:endParaRPr lang="ar-OM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3399FF"/>
                </a:solidFill>
              </a:rPr>
              <a:t>Social Responsibility</a:t>
            </a:r>
            <a:br>
              <a:rPr lang="en-GB" b="1">
                <a:solidFill>
                  <a:srgbClr val="3399FF"/>
                </a:solidFill>
              </a:rPr>
            </a:br>
            <a:endParaRPr lang="en-GB" b="1">
              <a:solidFill>
                <a:srgbClr val="3399FF"/>
              </a:solidFill>
            </a:endParaRPr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/>
        <p:txBody>
          <a:bodyPr>
            <a:normAutofit fontScale="94821"/>
          </a:bodyPr>
          <a:lstStyle/>
          <a:p>
            <a:r>
              <a:rPr lang="en-GB"/>
              <a:t>Societies place physicians in </a:t>
            </a:r>
            <a:r>
              <a:rPr lang="en-GB" b="1" u="sng"/>
              <a:t>positions of power and authority</a:t>
            </a:r>
            <a:r>
              <a:rPr lang="en-US" altLang="en-GB" b="1" u="sng"/>
              <a:t> </a:t>
            </a:r>
            <a:r>
              <a:rPr lang="en-GB"/>
              <a:t>with control over patients’ and their families’ well-being, as well as over their lives</a:t>
            </a:r>
            <a:endParaRPr lang="en-GB" b="1" u="sng"/>
          </a:p>
          <a:p>
            <a:r>
              <a:rPr lang="en-GB"/>
              <a:t>must always conduct ourselves in</a:t>
            </a:r>
            <a:r>
              <a:rPr lang="en-GB" b="1" u="sng"/>
              <a:t> a manner worthy of that trust</a:t>
            </a:r>
          </a:p>
          <a:p>
            <a:endParaRPr lang="en-GB"/>
          </a:p>
          <a:p>
            <a:r>
              <a:rPr lang="en-GB"/>
              <a:t>must go beyond medical treatment for individuals, </a:t>
            </a:r>
            <a:r>
              <a:rPr lang="en-GB" b="1" u="sng"/>
              <a:t>advocating</a:t>
            </a:r>
            <a:r>
              <a:rPr lang="en-GB"/>
              <a:t> </a:t>
            </a:r>
            <a:r>
              <a:rPr lang="en-US" altLang="en-GB"/>
              <a:t>individuls and families </a:t>
            </a:r>
            <a:r>
              <a:rPr lang="en-GB"/>
              <a:t>for improvement in the broader conditions that affect</a:t>
            </a:r>
            <a:r>
              <a:rPr lang="en-US" altLang="en-GB"/>
              <a:t> </a:t>
            </a:r>
            <a:r>
              <a:rPr lang="en-GB"/>
              <a:t>health.</a:t>
            </a:r>
            <a:endParaRPr lang="en-GB" u="sng"/>
          </a:p>
          <a:p>
            <a:pPr marL="0" indent="0">
              <a:buNone/>
            </a:pPr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solidFill>
                  <a:srgbClr val="3399FF"/>
                </a:solidFill>
              </a:rPr>
              <a:t>Function under stress</a:t>
            </a:r>
            <a:br>
              <a:rPr lang="en-GB">
                <a:solidFill>
                  <a:srgbClr val="3399FF"/>
                </a:solidFill>
              </a:rPr>
            </a:br>
            <a:endParaRPr lang="en-GB">
              <a:solidFill>
                <a:srgbClr val="3399FF"/>
              </a:solidFill>
            </a:endParaRPr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>
          <a:xfrm>
            <a:off x="756296" y="1443158"/>
            <a:ext cx="10515600" cy="4351338"/>
          </a:xfrm>
        </p:spPr>
        <p:txBody>
          <a:bodyPr/>
          <a:lstStyle/>
          <a:p>
            <a:r>
              <a:rPr lang="en-GB"/>
              <a:t>Doctor or student should have skill in critical thinking</a:t>
            </a:r>
            <a:r>
              <a:rPr lang="en-US" altLang="en-GB"/>
              <a:t>,</a:t>
            </a:r>
            <a:r>
              <a:rPr lang="en-GB"/>
              <a:t> problem solving</a:t>
            </a:r>
            <a:r>
              <a:rPr lang="en-US" altLang="en-GB"/>
              <a:t> and guiding other colleagues  </a:t>
            </a:r>
            <a:r>
              <a:rPr lang="en-GB"/>
              <a:t>  </a:t>
            </a:r>
          </a:p>
          <a:p>
            <a:r>
              <a:rPr lang="en-GB"/>
              <a:t> </a:t>
            </a:r>
            <a:r>
              <a:rPr lang="en-US" altLang="en-GB"/>
              <a:t>we should </a:t>
            </a:r>
            <a:r>
              <a:rPr lang="en-GB"/>
              <a:t>maintain </a:t>
            </a:r>
            <a:r>
              <a:rPr lang="en-GB" b="1"/>
              <a:t>professional composure and exhibits good personal and clinical judgment in stressful situations. </a:t>
            </a:r>
          </a:p>
          <a:p>
            <a:pPr marL="0" indent="0">
              <a:buNone/>
            </a:pP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Times New Roman</vt:lpstr>
      <vt:lpstr>Office Theme</vt:lpstr>
      <vt:lpstr>PowerPoint Presentation</vt:lpstr>
      <vt:lpstr>Definition of medical professionalism </vt:lpstr>
      <vt:lpstr>PowerPoint Presentation</vt:lpstr>
      <vt:lpstr>Attributes of professionalism</vt:lpstr>
      <vt:lpstr>Professional Responsibility </vt:lpstr>
      <vt:lpstr> Competence and Self-Improvement </vt:lpstr>
      <vt:lpstr>Respect for Others and Professional Relationships</vt:lpstr>
      <vt:lpstr>Social Responsibility </vt:lpstr>
      <vt:lpstr>Function under stress </vt:lpstr>
      <vt:lpstr>Honesty </vt:lpstr>
      <vt:lpstr>Appearance</vt:lpstr>
      <vt:lpstr>Tolerance</vt:lpstr>
      <vt:lpstr>Altruism</vt:lpstr>
      <vt:lpstr>Research Ethics</vt:lpstr>
      <vt:lpstr>Social Media etiquette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 A PROFESSIONAL ?</dc:title>
  <dc:creator>Unknown User</dc:creator>
  <cp:lastModifiedBy>admin</cp:lastModifiedBy>
  <cp:revision>6</cp:revision>
  <dcterms:created xsi:type="dcterms:W3CDTF">2019-06-14T00:23:49Z</dcterms:created>
  <dcterms:modified xsi:type="dcterms:W3CDTF">2019-10-24T06:11:30Z</dcterms:modified>
</cp:coreProperties>
</file>