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nknown Us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295F1C-4E43-4E04-A039-A9D7C6D8808C}" type="datetimeFigureOut">
              <a:rPr lang="en-US" smtClean="0"/>
              <a:pPr/>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BD9E8-E0B4-4FB2-81B7-552EC6AB33B2}" type="slidenum">
              <a:rPr lang="en-US" smtClean="0"/>
              <a:pPr/>
              <a:t>‹#›</a:t>
            </a:fld>
            <a:endParaRPr lang="en-US"/>
          </a:p>
        </p:txBody>
      </p:sp>
    </p:spTree>
    <p:extLst>
      <p:ext uri="{BB962C8B-B14F-4D97-AF65-F5344CB8AC3E}">
        <p14:creationId xmlns:p14="http://schemas.microsoft.com/office/powerpoint/2010/main" val="2981477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295F1C-4E43-4E04-A039-A9D7C6D8808C}" type="datetimeFigureOut">
              <a:rPr lang="en-US" smtClean="0"/>
              <a:pPr/>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BD9E8-E0B4-4FB2-81B7-552EC6AB33B2}" type="slidenum">
              <a:rPr lang="en-US" smtClean="0"/>
              <a:pPr/>
              <a:t>‹#›</a:t>
            </a:fld>
            <a:endParaRPr lang="en-US"/>
          </a:p>
        </p:txBody>
      </p:sp>
    </p:spTree>
    <p:extLst>
      <p:ext uri="{BB962C8B-B14F-4D97-AF65-F5344CB8AC3E}">
        <p14:creationId xmlns:p14="http://schemas.microsoft.com/office/powerpoint/2010/main" val="17448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295F1C-4E43-4E04-A039-A9D7C6D8808C}" type="datetimeFigureOut">
              <a:rPr lang="en-US" smtClean="0"/>
              <a:pPr/>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BD9E8-E0B4-4FB2-81B7-552EC6AB33B2}" type="slidenum">
              <a:rPr lang="en-US" smtClean="0"/>
              <a:pPr/>
              <a:t>‹#›</a:t>
            </a:fld>
            <a:endParaRPr lang="en-US"/>
          </a:p>
        </p:txBody>
      </p:sp>
    </p:spTree>
    <p:extLst>
      <p:ext uri="{BB962C8B-B14F-4D97-AF65-F5344CB8AC3E}">
        <p14:creationId xmlns:p14="http://schemas.microsoft.com/office/powerpoint/2010/main" val="2791372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295F1C-4E43-4E04-A039-A9D7C6D8808C}" type="datetimeFigureOut">
              <a:rPr lang="en-US" smtClean="0"/>
              <a:pPr/>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BD9E8-E0B4-4FB2-81B7-552EC6AB33B2}" type="slidenum">
              <a:rPr lang="en-US" smtClean="0"/>
              <a:pPr/>
              <a:t>‹#›</a:t>
            </a:fld>
            <a:endParaRPr lang="en-US"/>
          </a:p>
        </p:txBody>
      </p:sp>
    </p:spTree>
    <p:extLst>
      <p:ext uri="{BB962C8B-B14F-4D97-AF65-F5344CB8AC3E}">
        <p14:creationId xmlns:p14="http://schemas.microsoft.com/office/powerpoint/2010/main" val="1195005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295F1C-4E43-4E04-A039-A9D7C6D8808C}" type="datetimeFigureOut">
              <a:rPr lang="en-US" smtClean="0"/>
              <a:pPr/>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BD9E8-E0B4-4FB2-81B7-552EC6AB33B2}" type="slidenum">
              <a:rPr lang="en-US" smtClean="0"/>
              <a:pPr/>
              <a:t>‹#›</a:t>
            </a:fld>
            <a:endParaRPr lang="en-US"/>
          </a:p>
        </p:txBody>
      </p:sp>
    </p:spTree>
    <p:extLst>
      <p:ext uri="{BB962C8B-B14F-4D97-AF65-F5344CB8AC3E}">
        <p14:creationId xmlns:p14="http://schemas.microsoft.com/office/powerpoint/2010/main" val="391580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295F1C-4E43-4E04-A039-A9D7C6D8808C}" type="datetimeFigureOut">
              <a:rPr lang="en-US" smtClean="0"/>
              <a:pPr/>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BD9E8-E0B4-4FB2-81B7-552EC6AB33B2}" type="slidenum">
              <a:rPr lang="en-US" smtClean="0"/>
              <a:pPr/>
              <a:t>‹#›</a:t>
            </a:fld>
            <a:endParaRPr lang="en-US"/>
          </a:p>
        </p:txBody>
      </p:sp>
    </p:spTree>
    <p:extLst>
      <p:ext uri="{BB962C8B-B14F-4D97-AF65-F5344CB8AC3E}">
        <p14:creationId xmlns:p14="http://schemas.microsoft.com/office/powerpoint/2010/main" val="366069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295F1C-4E43-4E04-A039-A9D7C6D8808C}" type="datetimeFigureOut">
              <a:rPr lang="en-US" smtClean="0"/>
              <a:pPr/>
              <a:t>10/24/2019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3BD9E8-E0B4-4FB2-81B7-552EC6AB33B2}" type="slidenum">
              <a:rPr lang="en-US" smtClean="0"/>
              <a:pPr/>
              <a:t>‹#›</a:t>
            </a:fld>
            <a:endParaRPr lang="en-US"/>
          </a:p>
        </p:txBody>
      </p:sp>
    </p:spTree>
    <p:extLst>
      <p:ext uri="{BB962C8B-B14F-4D97-AF65-F5344CB8AC3E}">
        <p14:creationId xmlns:p14="http://schemas.microsoft.com/office/powerpoint/2010/main" val="400873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295F1C-4E43-4E04-A039-A9D7C6D8808C}" type="datetimeFigureOut">
              <a:rPr lang="en-US" smtClean="0"/>
              <a:pPr/>
              <a:t>10/24/2019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3BD9E8-E0B4-4FB2-81B7-552EC6AB33B2}" type="slidenum">
              <a:rPr lang="en-US" smtClean="0"/>
              <a:pPr/>
              <a:t>‹#›</a:t>
            </a:fld>
            <a:endParaRPr lang="en-US"/>
          </a:p>
        </p:txBody>
      </p:sp>
    </p:spTree>
    <p:extLst>
      <p:ext uri="{BB962C8B-B14F-4D97-AF65-F5344CB8AC3E}">
        <p14:creationId xmlns:p14="http://schemas.microsoft.com/office/powerpoint/2010/main" val="3998065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295F1C-4E43-4E04-A039-A9D7C6D8808C}" type="datetimeFigureOut">
              <a:rPr lang="en-US" smtClean="0"/>
              <a:pPr/>
              <a:t>10/24/2019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3BD9E8-E0B4-4FB2-81B7-552EC6AB33B2}" type="slidenum">
              <a:rPr lang="en-US" smtClean="0"/>
              <a:pPr/>
              <a:t>‹#›</a:t>
            </a:fld>
            <a:endParaRPr lang="en-US"/>
          </a:p>
        </p:txBody>
      </p:sp>
    </p:spTree>
    <p:extLst>
      <p:ext uri="{BB962C8B-B14F-4D97-AF65-F5344CB8AC3E}">
        <p14:creationId xmlns:p14="http://schemas.microsoft.com/office/powerpoint/2010/main" val="282178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295F1C-4E43-4E04-A039-A9D7C6D8808C}" type="datetimeFigureOut">
              <a:rPr lang="en-US" smtClean="0"/>
              <a:pPr/>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BD9E8-E0B4-4FB2-81B7-552EC6AB33B2}" type="slidenum">
              <a:rPr lang="en-US" smtClean="0"/>
              <a:pPr/>
              <a:t>‹#›</a:t>
            </a:fld>
            <a:endParaRPr lang="en-US"/>
          </a:p>
        </p:txBody>
      </p:sp>
    </p:spTree>
    <p:extLst>
      <p:ext uri="{BB962C8B-B14F-4D97-AF65-F5344CB8AC3E}">
        <p14:creationId xmlns:p14="http://schemas.microsoft.com/office/powerpoint/2010/main" val="3006807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295F1C-4E43-4E04-A039-A9D7C6D8808C}" type="datetimeFigureOut">
              <a:rPr lang="en-US" smtClean="0"/>
              <a:pPr/>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BD9E8-E0B4-4FB2-81B7-552EC6AB33B2}" type="slidenum">
              <a:rPr lang="en-US" smtClean="0"/>
              <a:pPr/>
              <a:t>‹#›</a:t>
            </a:fld>
            <a:endParaRPr lang="en-US"/>
          </a:p>
        </p:txBody>
      </p:sp>
    </p:spTree>
    <p:extLst>
      <p:ext uri="{BB962C8B-B14F-4D97-AF65-F5344CB8AC3E}">
        <p14:creationId xmlns:p14="http://schemas.microsoft.com/office/powerpoint/2010/main" val="3334766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95F1C-4E43-4E04-A039-A9D7C6D8808C}" type="datetimeFigureOut">
              <a:rPr lang="en-US" smtClean="0"/>
              <a:pPr/>
              <a:t>10/24/2019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3BD9E8-E0B4-4FB2-81B7-552EC6AB33B2}" type="slidenum">
              <a:rPr lang="en-US" smtClean="0"/>
              <a:pPr/>
              <a:t>‹#›</a:t>
            </a:fld>
            <a:endParaRPr lang="en-US"/>
          </a:p>
        </p:txBody>
      </p:sp>
    </p:spTree>
    <p:extLst>
      <p:ext uri="{BB962C8B-B14F-4D97-AF65-F5344CB8AC3E}">
        <p14:creationId xmlns:p14="http://schemas.microsoft.com/office/powerpoint/2010/main" val="2948918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1295" y="1147947"/>
            <a:ext cx="9144000" cy="925102"/>
          </a:xfrm>
        </p:spPr>
        <p:txBody>
          <a:bodyPr>
            <a:normAutofit fontScale="90000"/>
          </a:bodyPr>
          <a:lstStyle/>
          <a:p>
            <a:r>
              <a:rPr lang="en-US" dirty="0"/>
              <a:t>Medical Ethics</a:t>
            </a:r>
            <a:br>
              <a:rPr lang="en-US" dirty="0"/>
            </a:br>
            <a:r>
              <a:rPr lang="en-US" sz="5600" dirty="0"/>
              <a:t>History &amp; Basic Principles.</a:t>
            </a:r>
          </a:p>
        </p:txBody>
      </p:sp>
      <p:sp>
        <p:nvSpPr>
          <p:cNvPr id="3" name="Subtitle 2"/>
          <p:cNvSpPr>
            <a:spLocks noGrp="1"/>
          </p:cNvSpPr>
          <p:nvPr>
            <p:ph type="subTitle" idx="1"/>
          </p:nvPr>
        </p:nvSpPr>
        <p:spPr>
          <a:xfrm>
            <a:off x="3879669" y="3602038"/>
            <a:ext cx="4767942" cy="1655762"/>
          </a:xfrm>
        </p:spPr>
        <p:txBody>
          <a:bodyPr/>
          <a:lstStyle/>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37901" y="2282055"/>
            <a:ext cx="8030788" cy="3870550"/>
          </a:xfrm>
          <a:prstGeom prst="rect">
            <a:avLst/>
          </a:prstGeom>
        </p:spPr>
      </p:pic>
      <p:sp>
        <p:nvSpPr>
          <p:cNvPr id="5" name="TextBox 4"/>
          <p:cNvSpPr txBox="1"/>
          <p:nvPr/>
        </p:nvSpPr>
        <p:spPr>
          <a:xfrm>
            <a:off x="7042609" y="6152605"/>
            <a:ext cx="2926080" cy="369332"/>
          </a:xfrm>
          <a:prstGeom prst="rect">
            <a:avLst/>
          </a:prstGeom>
          <a:noFill/>
        </p:spPr>
        <p:txBody>
          <a:bodyPr wrap="square" rtlCol="0">
            <a:spAutoFit/>
          </a:bodyPr>
          <a:lstStyle/>
          <a:p>
            <a:pPr algn="r"/>
            <a:r>
              <a:rPr lang="en-US" dirty="0"/>
              <a:t>Batch 28</a:t>
            </a:r>
          </a:p>
        </p:txBody>
      </p:sp>
    </p:spTree>
    <p:extLst>
      <p:ext uri="{BB962C8B-B14F-4D97-AF65-F5344CB8AC3E}">
        <p14:creationId xmlns:p14="http://schemas.microsoft.com/office/powerpoint/2010/main" val="3406222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E4107-6E5F-0340-8BA8-DE7F9276577B}"/>
              </a:ext>
            </a:extLst>
          </p:cNvPr>
          <p:cNvSpPr>
            <a:spLocks noGrp="1"/>
          </p:cNvSpPr>
          <p:nvPr>
            <p:ph type="title"/>
          </p:nvPr>
        </p:nvSpPr>
        <p:spPr/>
        <p:txBody>
          <a:bodyPr/>
          <a:lstStyle/>
          <a:p>
            <a:r>
              <a:rPr lang="en-GB" b="1"/>
              <a:t>JUSTICE </a:t>
            </a:r>
            <a:endParaRPr lang="en-US" b="1"/>
          </a:p>
        </p:txBody>
      </p:sp>
      <p:sp>
        <p:nvSpPr>
          <p:cNvPr id="3" name="Content Placeholder 2">
            <a:extLst>
              <a:ext uri="{FF2B5EF4-FFF2-40B4-BE49-F238E27FC236}">
                <a16:creationId xmlns:a16="http://schemas.microsoft.com/office/drawing/2014/main" id="{5ECAE43A-0573-6945-9B6E-A84FC386EC16}"/>
              </a:ext>
            </a:extLst>
          </p:cNvPr>
          <p:cNvSpPr>
            <a:spLocks noGrp="1"/>
          </p:cNvSpPr>
          <p:nvPr>
            <p:ph idx="1"/>
          </p:nvPr>
        </p:nvSpPr>
        <p:spPr/>
        <p:txBody>
          <a:bodyPr/>
          <a:lstStyle/>
          <a:p>
            <a:pPr marL="0" indent="0">
              <a:buNone/>
            </a:pPr>
            <a:r>
              <a:rPr lang="en-GB"/>
              <a:t>Justice is where patients are treated equally without bias of account of gender, sexuality ,race and wealth. </a:t>
            </a:r>
          </a:p>
          <a:p>
            <a:pPr marL="0" indent="0">
              <a:buNone/>
            </a:pPr>
            <a:endParaRPr lang="en-GB"/>
          </a:p>
          <a:p>
            <a:pPr marL="0" indent="0">
              <a:buNone/>
            </a:pPr>
            <a:r>
              <a:rPr lang="en-GB"/>
              <a:t>In medical field it is usually refers to distributive justice. </a:t>
            </a:r>
          </a:p>
          <a:p>
            <a:pPr marL="0" indent="0">
              <a:buNone/>
            </a:pPr>
            <a:endParaRPr lang="en-GB"/>
          </a:p>
          <a:p>
            <a:pPr marL="0" indent="0">
              <a:buNone/>
            </a:pPr>
            <a:r>
              <a:rPr lang="en-GB"/>
              <a:t>The burdens and benefits of new experimental treatments must be distributed equally among all groups in the society. </a:t>
            </a:r>
            <a:endParaRPr lang="en-US"/>
          </a:p>
        </p:txBody>
      </p:sp>
    </p:spTree>
    <p:extLst>
      <p:ext uri="{BB962C8B-B14F-4D97-AF65-F5344CB8AC3E}">
        <p14:creationId xmlns:p14="http://schemas.microsoft.com/office/powerpoint/2010/main" val="521813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38AB-6821-F64A-8210-26FE9D5F3007}"/>
              </a:ext>
            </a:extLst>
          </p:cNvPr>
          <p:cNvSpPr>
            <a:spLocks noGrp="1"/>
          </p:cNvSpPr>
          <p:nvPr>
            <p:ph type="title"/>
          </p:nvPr>
        </p:nvSpPr>
        <p:spPr/>
        <p:txBody>
          <a:bodyPr>
            <a:normAutofit fontScale="90000"/>
          </a:bodyPr>
          <a:lstStyle/>
          <a:p>
            <a:r>
              <a:rPr lang="en-GB" sz="3200">
                <a:latin typeface="+mn-lt"/>
              </a:rPr>
              <a:t>Main four areas that health care providers must consider when evaluating justice. </a:t>
            </a:r>
            <a:br>
              <a:rPr lang="en-GB" sz="3200">
                <a:latin typeface="+mn-lt"/>
              </a:rPr>
            </a:br>
            <a:r>
              <a:rPr lang="en-GB" sz="3200">
                <a:latin typeface="+mn-lt"/>
              </a:rPr>
              <a:t/>
            </a:r>
            <a:br>
              <a:rPr lang="en-GB" sz="3200">
                <a:latin typeface="+mn-lt"/>
              </a:rPr>
            </a:br>
            <a:r>
              <a:rPr lang="en-GB" sz="3200">
                <a:latin typeface="+mn-lt"/>
              </a:rPr>
              <a:t> </a:t>
            </a:r>
            <a:endParaRPr lang="en-US" sz="3200">
              <a:latin typeface="+mn-lt"/>
            </a:endParaRPr>
          </a:p>
        </p:txBody>
      </p:sp>
      <p:sp>
        <p:nvSpPr>
          <p:cNvPr id="3" name="Content Placeholder 2">
            <a:extLst>
              <a:ext uri="{FF2B5EF4-FFF2-40B4-BE49-F238E27FC236}">
                <a16:creationId xmlns:a16="http://schemas.microsoft.com/office/drawing/2014/main" id="{811D86C0-83BE-314C-9D81-CF1DEDEF3290}"/>
              </a:ext>
            </a:extLst>
          </p:cNvPr>
          <p:cNvSpPr>
            <a:spLocks noGrp="1"/>
          </p:cNvSpPr>
          <p:nvPr>
            <p:ph idx="1"/>
          </p:nvPr>
        </p:nvSpPr>
        <p:spPr/>
        <p:txBody>
          <a:bodyPr/>
          <a:lstStyle/>
          <a:p>
            <a:r>
              <a:rPr lang="en-GB"/>
              <a:t>Fair distribution of scarce resources </a:t>
            </a:r>
          </a:p>
          <a:p>
            <a:r>
              <a:rPr lang="en-GB"/>
              <a:t>Competing needs </a:t>
            </a:r>
          </a:p>
          <a:p>
            <a:r>
              <a:rPr lang="en-GB"/>
              <a:t>Rights and obligations </a:t>
            </a:r>
          </a:p>
          <a:p>
            <a:r>
              <a:rPr lang="en-GB"/>
              <a:t>Potential conflict with established legislation </a:t>
            </a:r>
            <a:endParaRPr lang="en-US"/>
          </a:p>
        </p:txBody>
      </p:sp>
    </p:spTree>
    <p:extLst>
      <p:ext uri="{BB962C8B-B14F-4D97-AF65-F5344CB8AC3E}">
        <p14:creationId xmlns:p14="http://schemas.microsoft.com/office/powerpoint/2010/main" val="2790403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763" y="6350"/>
            <a:ext cx="12192000" cy="68580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4763" y="6350"/>
            <a:ext cx="12192000" cy="68580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Medical Ethics, and Why Is It Important?</a:t>
            </a:r>
          </a:p>
        </p:txBody>
      </p:sp>
      <p:sp>
        <p:nvSpPr>
          <p:cNvPr id="3" name="Content Placeholder 2"/>
          <p:cNvSpPr>
            <a:spLocks noGrp="1"/>
          </p:cNvSpPr>
          <p:nvPr>
            <p:ph idx="1"/>
          </p:nvPr>
        </p:nvSpPr>
        <p:spPr/>
        <p:txBody>
          <a:bodyPr/>
          <a:lstStyle/>
          <a:p>
            <a:r>
              <a:rPr lang="en-US" dirty="0"/>
              <a:t>Medical ethics involves examining a specific problem, usually a clinical case, and using values, facts, and logic to decide what the best course of action should be. </a:t>
            </a:r>
          </a:p>
          <a:p>
            <a:endParaRPr lang="en-US" dirty="0"/>
          </a:p>
          <a:p>
            <a:r>
              <a:rPr lang="en-US" dirty="0"/>
              <a:t>Ethics is often seen as a proscriptive activity—telling you what you cannot do. But in many cases it can be very freeing. It can affirm that you are doing the right thing. </a:t>
            </a:r>
          </a:p>
        </p:txBody>
      </p:sp>
    </p:spTree>
    <p:extLst>
      <p:ext uri="{BB962C8B-B14F-4D97-AF65-F5344CB8AC3E}">
        <p14:creationId xmlns:p14="http://schemas.microsoft.com/office/powerpoint/2010/main" val="61182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Perplexing everyday ethical problems</a:t>
            </a:r>
          </a:p>
        </p:txBody>
      </p:sp>
      <p:sp>
        <p:nvSpPr>
          <p:cNvPr id="3" name="Content Placeholder 2"/>
          <p:cNvSpPr>
            <a:spLocks noGrp="1"/>
          </p:cNvSpPr>
          <p:nvPr>
            <p:ph idx="1"/>
          </p:nvPr>
        </p:nvSpPr>
        <p:spPr/>
        <p:txBody>
          <a:bodyPr/>
          <a:lstStyle/>
          <a:p>
            <a:r>
              <a:rPr lang="en-US" dirty="0"/>
              <a:t>Accepting money from pharmaceutical or device manufacturers;</a:t>
            </a:r>
          </a:p>
          <a:p>
            <a:pPr lvl="0"/>
            <a:r>
              <a:rPr lang="en-US" dirty="0"/>
              <a:t>Getting romantically involved with a patient or family member;</a:t>
            </a:r>
          </a:p>
          <a:p>
            <a:pPr lvl="0"/>
            <a:r>
              <a:rPr lang="en-US" dirty="0"/>
              <a:t>Covering up a mistake;</a:t>
            </a:r>
          </a:p>
          <a:p>
            <a:pPr lvl="0"/>
            <a:r>
              <a:rPr lang="en-US" dirty="0"/>
              <a:t>Reporting an impaired colleague;</a:t>
            </a:r>
          </a:p>
          <a:p>
            <a:pPr lvl="0"/>
            <a:r>
              <a:rPr lang="en-US" dirty="0"/>
              <a:t>Cherry-picking patients;</a:t>
            </a:r>
          </a:p>
          <a:p>
            <a:pPr lvl="0"/>
            <a:r>
              <a:rPr lang="en-US" dirty="0"/>
              <a:t>Prescribing a placebo;</a:t>
            </a:r>
          </a:p>
          <a:p>
            <a:pPr lvl="0"/>
            <a:r>
              <a:rPr lang="en-US" dirty="0"/>
              <a:t>Breaching patient confidentiality owing to a health risk.</a:t>
            </a:r>
          </a:p>
          <a:p>
            <a:pPr marL="0" indent="0">
              <a:buNone/>
            </a:pPr>
            <a:endParaRPr lang="en-US" dirty="0"/>
          </a:p>
        </p:txBody>
      </p:sp>
    </p:spTree>
    <p:extLst>
      <p:ext uri="{BB962C8B-B14F-4D97-AF65-F5344CB8AC3E}">
        <p14:creationId xmlns:p14="http://schemas.microsoft.com/office/powerpoint/2010/main" val="3586017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History of Medical Ethics </a:t>
            </a:r>
          </a:p>
        </p:txBody>
      </p:sp>
      <p:sp>
        <p:nvSpPr>
          <p:cNvPr id="3" name="Content Placeholder 2"/>
          <p:cNvSpPr>
            <a:spLocks noGrp="1"/>
          </p:cNvSpPr>
          <p:nvPr>
            <p:ph idx="1"/>
          </p:nvPr>
        </p:nvSpPr>
        <p:spPr/>
        <p:txBody>
          <a:bodyPr>
            <a:normAutofit fontScale="92500" lnSpcReduction="10000"/>
          </a:bodyPr>
          <a:lstStyle/>
          <a:p>
            <a:r>
              <a:rPr lang="en-GB" dirty="0"/>
              <a:t>The term medical ethics first dates back to </a:t>
            </a:r>
            <a:r>
              <a:rPr lang="en-GB" b="1" dirty="0"/>
              <a:t>1803</a:t>
            </a:r>
            <a:r>
              <a:rPr lang="en-GB" dirty="0"/>
              <a:t>, when</a:t>
            </a:r>
            <a:r>
              <a:rPr lang="en-GB" b="1" dirty="0"/>
              <a:t> English author and physician Thomas Percival </a:t>
            </a:r>
            <a:r>
              <a:rPr lang="en-GB" dirty="0"/>
              <a:t>published a document describing the requirements and expectations of medical professionals within medical facilities.</a:t>
            </a:r>
          </a:p>
          <a:p>
            <a:pPr marL="0" indent="0">
              <a:buNone/>
            </a:pPr>
            <a:endParaRPr lang="en-GB" dirty="0"/>
          </a:p>
          <a:p>
            <a:r>
              <a:rPr lang="en-US" dirty="0"/>
              <a:t>In the 1930s, medicine was a paternalistic profession.</a:t>
            </a:r>
          </a:p>
          <a:p>
            <a:pPr marL="0" indent="0">
              <a:buNone/>
            </a:pPr>
            <a:endParaRPr lang="en-US" dirty="0"/>
          </a:p>
          <a:p>
            <a:r>
              <a:rPr lang="en-US" dirty="0"/>
              <a:t>After </a:t>
            </a:r>
            <a:r>
              <a:rPr lang="en-US" u="sng" dirty="0"/>
              <a:t>World War II</a:t>
            </a:r>
            <a:r>
              <a:rPr lang="en-US" dirty="0"/>
              <a:t>, the world learned German doctors working in the concentration camps and conducting deadly scientific experiments in which the subjects had no say. Efforts to right these wrongs, enshrined in the Nuremberg Code, signaled the beginning of modern medical ethics.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15084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Rise of Patient Autonomy and Transparency</a:t>
            </a:r>
          </a:p>
        </p:txBody>
      </p:sp>
      <p:sp>
        <p:nvSpPr>
          <p:cNvPr id="3" name="Content Placeholder 2"/>
          <p:cNvSpPr>
            <a:spLocks noGrp="1"/>
          </p:cNvSpPr>
          <p:nvPr>
            <p:ph idx="1"/>
          </p:nvPr>
        </p:nvSpPr>
        <p:spPr/>
        <p:txBody>
          <a:bodyPr>
            <a:normAutofit fontScale="92500" lnSpcReduction="10000"/>
          </a:bodyPr>
          <a:lstStyle/>
          <a:p>
            <a:r>
              <a:rPr lang="en-US" dirty="0"/>
              <a:t>In the 1960s and 1970s, medicine put a new emphasis on patients' right to know what was being done to them and have a say in the clinical process.</a:t>
            </a:r>
          </a:p>
          <a:p>
            <a:pPr marL="0" indent="0">
              <a:buNone/>
            </a:pPr>
            <a:endParaRPr lang="en-US" dirty="0"/>
          </a:p>
          <a:p>
            <a:r>
              <a:rPr lang="en-US" dirty="0"/>
              <a:t>News of </a:t>
            </a:r>
            <a:r>
              <a:rPr lang="en-US" u="sng" dirty="0"/>
              <a:t>Tuskegee</a:t>
            </a:r>
            <a:r>
              <a:rPr lang="en-US" dirty="0"/>
              <a:t> and other exploitative </a:t>
            </a:r>
          </a:p>
          <a:p>
            <a:pPr marL="0" indent="0">
              <a:buNone/>
            </a:pPr>
            <a:r>
              <a:rPr lang="en-US" dirty="0"/>
              <a:t>experiments in the United States prompted </a:t>
            </a:r>
          </a:p>
          <a:p>
            <a:pPr marL="0" indent="0">
              <a:buNone/>
            </a:pPr>
            <a:r>
              <a:rPr lang="en-US" dirty="0"/>
              <a:t>researchers in the 1980s to put strict limits </a:t>
            </a:r>
          </a:p>
          <a:p>
            <a:pPr marL="0" indent="0">
              <a:buNone/>
            </a:pPr>
            <a:r>
              <a:rPr lang="en-US" dirty="0"/>
              <a:t>on how research subjects are treated and </a:t>
            </a:r>
          </a:p>
          <a:p>
            <a:pPr marL="0" indent="0">
              <a:buNone/>
            </a:pPr>
            <a:r>
              <a:rPr lang="en-US" dirty="0"/>
              <a:t>heightened peer-based oversight.</a:t>
            </a:r>
          </a:p>
          <a:p>
            <a:pPr marL="0" indent="0">
              <a:buNone/>
            </a:pPr>
            <a:endParaRPr lang="en-US" dirty="0"/>
          </a:p>
          <a:p>
            <a:pPr marL="0" indent="0">
              <a:buNone/>
            </a:pPr>
            <a:r>
              <a:rPr lang="en-US" sz="1700" dirty="0"/>
              <a:t>                                                                                                                                             </a:t>
            </a:r>
            <a:r>
              <a:rPr lang="en-US" sz="1700" dirty="0">
                <a:solidFill>
                  <a:srgbClr val="FF0000"/>
                </a:solidFill>
              </a:rPr>
              <a:t>Tuskegee syphilis experiment in Alabama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28263" y="2849805"/>
            <a:ext cx="3549749" cy="2610468"/>
          </a:xfrm>
          <a:prstGeom prst="rect">
            <a:avLst/>
          </a:prstGeom>
        </p:spPr>
      </p:pic>
    </p:spTree>
    <p:extLst>
      <p:ext uri="{BB962C8B-B14F-4D97-AF65-F5344CB8AC3E}">
        <p14:creationId xmlns:p14="http://schemas.microsoft.com/office/powerpoint/2010/main" val="381547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lstStyle/>
          <a:p>
            <a:r>
              <a:rPr lang="en-US" dirty="0"/>
              <a:t>Contd.</a:t>
            </a:r>
          </a:p>
        </p:txBody>
      </p:sp>
      <p:sp>
        <p:nvSpPr>
          <p:cNvPr id="3" name="Content Placeholder 2"/>
          <p:cNvSpPr>
            <a:spLocks noGrp="1"/>
          </p:cNvSpPr>
          <p:nvPr>
            <p:ph idx="1"/>
          </p:nvPr>
        </p:nvSpPr>
        <p:spPr/>
        <p:txBody>
          <a:bodyPr>
            <a:normAutofit fontScale="85000" lnSpcReduction="20000"/>
          </a:bodyPr>
          <a:lstStyle/>
          <a:p>
            <a:r>
              <a:rPr lang="en-US" dirty="0"/>
              <a:t>Dialysis, another new technology of the 1960s, was a scarce and expensive resource at the time. Doctors had the unwelcome task of selecting which patients would get dialysis. Bioethicists, a new profession at the time, arose to help make these determinations. </a:t>
            </a:r>
          </a:p>
          <a:p>
            <a:endParaRPr lang="en-US" dirty="0"/>
          </a:p>
          <a:p>
            <a:r>
              <a:rPr lang="en-US" dirty="0"/>
              <a:t>bioethicists came up with new ethical principles that could be used to determine allocation. </a:t>
            </a:r>
            <a:r>
              <a:rPr lang="en-US" dirty="0">
                <a:solidFill>
                  <a:schemeClr val="accent1"/>
                </a:solidFill>
              </a:rPr>
              <a:t>"Beneficence" </a:t>
            </a:r>
            <a:r>
              <a:rPr lang="en-US" dirty="0"/>
              <a:t>described the provider's obligation to support the well-being of the patient. </a:t>
            </a:r>
          </a:p>
          <a:p>
            <a:endParaRPr lang="en-US" dirty="0"/>
          </a:p>
          <a:p>
            <a:r>
              <a:rPr lang="en-US" dirty="0"/>
              <a:t>Then, as more people received dialysis, providers had another ethical challenge: that dialysis could harm quality of life. The harms could outweigh the benefit in some dialysis patients. That is, providers had to balance beneficence with an obligation of </a:t>
            </a:r>
            <a:r>
              <a:rPr lang="en-US" dirty="0">
                <a:solidFill>
                  <a:schemeClr val="accent1"/>
                </a:solidFill>
              </a:rPr>
              <a:t>"</a:t>
            </a:r>
            <a:r>
              <a:rPr lang="en-US" dirty="0" err="1">
                <a:solidFill>
                  <a:schemeClr val="accent1"/>
                </a:solidFill>
              </a:rPr>
              <a:t>nonmaleficence</a:t>
            </a:r>
            <a:r>
              <a:rPr lang="en-US" dirty="0">
                <a:solidFill>
                  <a:schemeClr val="accent1"/>
                </a:solidFill>
              </a:rPr>
              <a:t>“- </a:t>
            </a:r>
            <a:r>
              <a:rPr lang="en-US" dirty="0"/>
              <a:t>to avoid harm.</a:t>
            </a:r>
          </a:p>
        </p:txBody>
      </p:sp>
    </p:spTree>
    <p:extLst>
      <p:ext uri="{BB962C8B-B14F-4D97-AF65-F5344CB8AC3E}">
        <p14:creationId xmlns:p14="http://schemas.microsoft.com/office/powerpoint/2010/main" val="1767417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D7E5F-91CE-BC45-9CDC-1D94B326E197}"/>
              </a:ext>
            </a:extLst>
          </p:cNvPr>
          <p:cNvSpPr>
            <a:spLocks noGrp="1"/>
          </p:cNvSpPr>
          <p:nvPr>
            <p:ph type="ctrTitle"/>
          </p:nvPr>
        </p:nvSpPr>
        <p:spPr>
          <a:xfrm>
            <a:off x="2280566" y="1015616"/>
            <a:ext cx="8292935" cy="617008"/>
          </a:xfrm>
        </p:spPr>
        <p:txBody>
          <a:bodyPr>
            <a:normAutofit fontScale="90000"/>
          </a:bodyPr>
          <a:lstStyle/>
          <a:p>
            <a:r>
              <a:rPr lang="en-GB"/>
              <a:t>BASIC PRINCIPLES OF MEDICAL ETHICS</a:t>
            </a:r>
            <a:endParaRPr lang="en-US"/>
          </a:p>
        </p:txBody>
      </p:sp>
      <p:pic>
        <p:nvPicPr>
          <p:cNvPr id="4" name="Picture 4">
            <a:extLst>
              <a:ext uri="{FF2B5EF4-FFF2-40B4-BE49-F238E27FC236}">
                <a16:creationId xmlns:a16="http://schemas.microsoft.com/office/drawing/2014/main" id="{5C92047A-85F2-0A4F-9B73-2B37C8D260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51453" y="1632624"/>
            <a:ext cx="6289094" cy="4978866"/>
          </a:xfrm>
          <a:prstGeom prst="rect">
            <a:avLst/>
          </a:prstGeom>
        </p:spPr>
      </p:pic>
    </p:spTree>
    <p:extLst>
      <p:ext uri="{BB962C8B-B14F-4D97-AF65-F5344CB8AC3E}">
        <p14:creationId xmlns:p14="http://schemas.microsoft.com/office/powerpoint/2010/main" val="3266153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8AA5E-FD7F-0F49-9A58-3D5A05EBFFFE}"/>
              </a:ext>
            </a:extLst>
          </p:cNvPr>
          <p:cNvSpPr>
            <a:spLocks noGrp="1"/>
          </p:cNvSpPr>
          <p:nvPr>
            <p:ph type="title"/>
          </p:nvPr>
        </p:nvSpPr>
        <p:spPr>
          <a:xfrm>
            <a:off x="439704" y="913285"/>
            <a:ext cx="11312591" cy="3364469"/>
          </a:xfrm>
        </p:spPr>
        <p:txBody>
          <a:bodyPr>
            <a:noAutofit/>
          </a:bodyPr>
          <a:lstStyle/>
          <a:p>
            <a:r>
              <a:rPr lang="en-GB" sz="3200" b="1"/>
              <a:t>Nonmaleficence </a:t>
            </a:r>
            <a:br>
              <a:rPr lang="en-GB" sz="3200" b="1"/>
            </a:br>
            <a:r>
              <a:rPr lang="en-GB" sz="3200" b="1"/>
              <a:t/>
            </a:r>
            <a:br>
              <a:rPr lang="en-GB" sz="3200" b="1"/>
            </a:br>
            <a:r>
              <a:rPr lang="en-GB" sz="3200" b="1"/>
              <a:t>“above all, do no harm “- make sure that the procedure doesn’t harm the patient or others in society. </a:t>
            </a:r>
            <a:br>
              <a:rPr lang="en-GB" sz="3200" b="1"/>
            </a:br>
            <a:r>
              <a:rPr lang="en-GB" sz="3200" b="1"/>
              <a:t/>
            </a:r>
            <a:br>
              <a:rPr lang="en-GB" sz="3200" b="1"/>
            </a:br>
            <a:r>
              <a:rPr lang="en-GB" sz="3200" b="1"/>
              <a:t>When interventions undertaken by physicians create a positive outcome while also potentially doing harm. It is known as DOUBLE EFFECT.  </a:t>
            </a:r>
            <a:br>
              <a:rPr lang="en-GB" sz="3200" b="1"/>
            </a:br>
            <a:r>
              <a:rPr lang="en-GB" sz="3200" b="1"/>
              <a:t/>
            </a:r>
            <a:br>
              <a:rPr lang="en-GB" sz="3200" b="1"/>
            </a:br>
            <a:r>
              <a:rPr lang="en-GB" sz="3200" b="1"/>
              <a:t/>
            </a:r>
            <a:br>
              <a:rPr lang="en-GB" sz="3200" b="1"/>
            </a:br>
            <a:r>
              <a:rPr lang="en-GB" sz="3200" b="1"/>
              <a:t> </a:t>
            </a:r>
            <a:endParaRPr lang="en-US" sz="3200" b="1"/>
          </a:p>
        </p:txBody>
      </p:sp>
      <p:sp>
        <p:nvSpPr>
          <p:cNvPr id="3" name="Content Placeholder 2">
            <a:extLst>
              <a:ext uri="{FF2B5EF4-FFF2-40B4-BE49-F238E27FC236}">
                <a16:creationId xmlns:a16="http://schemas.microsoft.com/office/drawing/2014/main" id="{2D116FBB-5417-4E48-80C6-8638B9981EB5}"/>
              </a:ext>
            </a:extLst>
          </p:cNvPr>
          <p:cNvSpPr>
            <a:spLocks noGrp="1"/>
          </p:cNvSpPr>
          <p:nvPr>
            <p:ph idx="1"/>
          </p:nvPr>
        </p:nvSpPr>
        <p:spPr>
          <a:xfrm>
            <a:off x="1043446" y="4083981"/>
            <a:ext cx="8308372" cy="1860734"/>
          </a:xfrm>
        </p:spPr>
        <p:txBody>
          <a:bodyPr>
            <a:normAutofit fontScale="92500" lnSpcReduction="20000"/>
          </a:bodyPr>
          <a:lstStyle/>
          <a:p>
            <a:pPr marL="0" indent="0">
              <a:buNone/>
            </a:pPr>
            <a:r>
              <a:rPr lang="en-GB"/>
              <a:t>Example of this phenomenon Is the use of morphine or other analgesic in the dying patient. Such use of morphine can have the beneficial effect of easing pain while simultaneously having maleficient effect of quick the death of the patient through suppression  of the respiratory system </a:t>
            </a:r>
          </a:p>
        </p:txBody>
      </p:sp>
    </p:spTree>
    <p:extLst>
      <p:ext uri="{BB962C8B-B14F-4D97-AF65-F5344CB8AC3E}">
        <p14:creationId xmlns:p14="http://schemas.microsoft.com/office/powerpoint/2010/main" val="110047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CACBF-9AC1-9041-927B-A4BFDE8664CC}"/>
              </a:ext>
            </a:extLst>
          </p:cNvPr>
          <p:cNvSpPr>
            <a:spLocks noGrp="1"/>
          </p:cNvSpPr>
          <p:nvPr>
            <p:ph type="title"/>
          </p:nvPr>
        </p:nvSpPr>
        <p:spPr>
          <a:xfrm>
            <a:off x="968086" y="971570"/>
            <a:ext cx="10515600" cy="1325563"/>
          </a:xfrm>
        </p:spPr>
        <p:txBody>
          <a:bodyPr>
            <a:normAutofit fontScale="90000"/>
          </a:bodyPr>
          <a:lstStyle/>
          <a:p>
            <a:r>
              <a:rPr lang="en-GB" sz="3200" b="1"/>
              <a:t>Physicians are obligated not prescribe medication they know to be harmful .</a:t>
            </a:r>
            <a:br>
              <a:rPr lang="en-GB" sz="3200" b="1"/>
            </a:br>
            <a:r>
              <a:rPr lang="en-GB" sz="3200" b="1"/>
              <a:t/>
            </a:r>
            <a:br>
              <a:rPr lang="en-GB" sz="3200" b="1"/>
            </a:br>
            <a:r>
              <a:rPr lang="en-GB" sz="3200" b="1"/>
              <a:t>Some interpret this value to exclude the practice of euthanasia. </a:t>
            </a:r>
            <a:br>
              <a:rPr lang="en-GB" sz="3200" b="1"/>
            </a:br>
            <a:r>
              <a:rPr lang="en-GB" sz="3200" b="1"/>
              <a:t/>
            </a:r>
            <a:br>
              <a:rPr lang="en-GB" sz="3200" b="1"/>
            </a:br>
            <a:endParaRPr lang="en-US" sz="3200" b="1"/>
          </a:p>
        </p:txBody>
      </p:sp>
      <p:sp>
        <p:nvSpPr>
          <p:cNvPr id="3" name="Content Placeholder 2">
            <a:extLst>
              <a:ext uri="{FF2B5EF4-FFF2-40B4-BE49-F238E27FC236}">
                <a16:creationId xmlns:a16="http://schemas.microsoft.com/office/drawing/2014/main" id="{4DC443BD-7BC7-0A45-A406-1C172A33A22D}"/>
              </a:ext>
            </a:extLst>
          </p:cNvPr>
          <p:cNvSpPr>
            <a:spLocks noGrp="1"/>
          </p:cNvSpPr>
          <p:nvPr>
            <p:ph idx="1"/>
          </p:nvPr>
        </p:nvSpPr>
        <p:spPr>
          <a:xfrm>
            <a:off x="819645" y="2668237"/>
            <a:ext cx="10812483" cy="4351338"/>
          </a:xfrm>
        </p:spPr>
        <p:txBody>
          <a:bodyPr>
            <a:normAutofit/>
          </a:bodyPr>
          <a:lstStyle/>
          <a:p>
            <a:r>
              <a:rPr lang="en-GB" sz="3200"/>
              <a:t>Violation of non maleficient is the subject of medical malpractice litigation </a:t>
            </a:r>
            <a:endParaRPr lang="en-US" sz="3200"/>
          </a:p>
        </p:txBody>
      </p:sp>
    </p:spTree>
    <p:extLst>
      <p:ext uri="{BB962C8B-B14F-4D97-AF65-F5344CB8AC3E}">
        <p14:creationId xmlns:p14="http://schemas.microsoft.com/office/powerpoint/2010/main" val="555956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588</Words>
  <Application>Microsoft Office PowerPoint</Application>
  <PresentationFormat>Widescreen</PresentationFormat>
  <Paragraphs>52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Medical Ethics History &amp; Basic Principles.</vt:lpstr>
      <vt:lpstr>What Is Medical Ethics, and Why Is It Important?</vt:lpstr>
      <vt:lpstr>Perplexing everyday ethical problems</vt:lpstr>
      <vt:lpstr>The History of Medical Ethics </vt:lpstr>
      <vt:lpstr>The Rise of Patient Autonomy and Transparency</vt:lpstr>
      <vt:lpstr>Contd.</vt:lpstr>
      <vt:lpstr>BASIC PRINCIPLES OF MEDICAL ETHICS</vt:lpstr>
      <vt:lpstr>Nonmaleficence   “above all, do no harm “- make sure that the procedure doesn’t harm the patient or others in society.   When interventions undertaken by physicians create a positive outcome while also potentially doing harm. It is known as DOUBLE EFFECT.      </vt:lpstr>
      <vt:lpstr>Physicians are obligated not prescribe medication they know to be harmful .  Some interpret this value to exclude the practice of euthanasia.   </vt:lpstr>
      <vt:lpstr>JUSTICE </vt:lpstr>
      <vt:lpstr>Main four areas that health care providers must consider when evaluating justice.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Medical Ethics</dc:title>
  <dc:creator>fernando_me15044</dc:creator>
  <cp:lastModifiedBy>admin</cp:lastModifiedBy>
  <cp:revision>18</cp:revision>
  <dcterms:created xsi:type="dcterms:W3CDTF">2019-06-10T08:04:26Z</dcterms:created>
  <dcterms:modified xsi:type="dcterms:W3CDTF">2019-10-24T06:12:27Z</dcterms:modified>
</cp:coreProperties>
</file>