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  <p:sldMasterId id="2147483704" r:id="rId23"/>
    <p:sldMasterId id="2147483706" r:id="rId24"/>
    <p:sldMasterId id="2147483708" r:id="rId25"/>
    <p:sldMasterId id="2147483710" r:id="rId26"/>
    <p:sldMasterId id="2147483712" r:id="rId27"/>
    <p:sldMasterId id="2147483714" r:id="rId28"/>
    <p:sldMasterId id="2147483716" r:id="rId29"/>
    <p:sldMasterId id="2147483718" r:id="rId30"/>
    <p:sldMasterId id="2147483720" r:id="rId31"/>
    <p:sldMasterId id="2147483722" r:id="rId32"/>
    <p:sldMasterId id="2147483724" r:id="rId33"/>
    <p:sldMasterId id="2147483726" r:id="rId34"/>
    <p:sldMasterId id="2147483728" r:id="rId35"/>
    <p:sldMasterId id="2147483730" r:id="rId36"/>
    <p:sldMasterId id="2147483732" r:id="rId37"/>
    <p:sldMasterId id="2147483734" r:id="rId38"/>
    <p:sldMasterId id="2147483736" r:id="rId39"/>
  </p:sldMasterIdLst>
  <p:sldIdLst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7" r:id="rId78"/>
    <p:sldId id="298" r:id="rId79"/>
    <p:sldId id="295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84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74" Type="http://schemas.openxmlformats.org/officeDocument/2006/relationships/slide" Target="slides/slide35.xml"/><Relationship Id="rId79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76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66" Type="http://schemas.openxmlformats.org/officeDocument/2006/relationships/slide" Target="slides/slide2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A53A0-AE40-402A-9726-F5FDD5BD7B5D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C79FCE-B13A-461C-9C6F-EA727299C7F1}">
      <dgm:prSet phldrT="[Text]"/>
      <dgm:spPr/>
      <dgm:t>
        <a:bodyPr/>
        <a:lstStyle/>
        <a:p>
          <a:r>
            <a:rPr lang="en-US" dirty="0" smtClean="0"/>
            <a:t>Death</a:t>
          </a:r>
          <a:endParaRPr lang="en-US" dirty="0"/>
        </a:p>
      </dgm:t>
    </dgm:pt>
    <dgm:pt modelId="{05223633-26F7-4242-9990-86F4A9FA1E45}" type="parTrans" cxnId="{F09324CF-F2E3-4139-9A64-0283F43B20EE}">
      <dgm:prSet/>
      <dgm:spPr/>
      <dgm:t>
        <a:bodyPr/>
        <a:lstStyle/>
        <a:p>
          <a:endParaRPr lang="en-US"/>
        </a:p>
      </dgm:t>
    </dgm:pt>
    <dgm:pt modelId="{59059CF8-64FC-4FA8-A39F-8CF0141575CC}" type="sibTrans" cxnId="{F09324CF-F2E3-4139-9A64-0283F43B20EE}">
      <dgm:prSet/>
      <dgm:spPr/>
      <dgm:t>
        <a:bodyPr/>
        <a:lstStyle/>
        <a:p>
          <a:endParaRPr lang="en-US"/>
        </a:p>
      </dgm:t>
    </dgm:pt>
    <dgm:pt modelId="{12FFE800-B750-44E3-8B4D-7AFD754172F3}">
      <dgm:prSet phldrT="[Text]"/>
      <dgm:spPr/>
      <dgm:t>
        <a:bodyPr/>
        <a:lstStyle/>
        <a:p>
          <a:r>
            <a:rPr lang="en-US" dirty="0" smtClean="0"/>
            <a:t>Health Care Institution </a:t>
          </a:r>
          <a:endParaRPr lang="en-US" dirty="0"/>
        </a:p>
      </dgm:t>
    </dgm:pt>
    <dgm:pt modelId="{BD0E4E39-51AE-4CE5-A89D-836B79CA49B6}" type="parTrans" cxnId="{77F0F215-853F-4F71-94C5-01DFD5548759}">
      <dgm:prSet/>
      <dgm:spPr/>
      <dgm:t>
        <a:bodyPr/>
        <a:lstStyle/>
        <a:p>
          <a:endParaRPr lang="en-US"/>
        </a:p>
      </dgm:t>
    </dgm:pt>
    <dgm:pt modelId="{3D7977CC-59D4-482F-8F2C-CDF0FEE66AE9}" type="sibTrans" cxnId="{77F0F215-853F-4F71-94C5-01DFD5548759}">
      <dgm:prSet/>
      <dgm:spPr/>
      <dgm:t>
        <a:bodyPr/>
        <a:lstStyle/>
        <a:p>
          <a:endParaRPr lang="en-US"/>
        </a:p>
      </dgm:t>
    </dgm:pt>
    <dgm:pt modelId="{B961007C-9A04-4044-8209-5A25AF2ACE40}">
      <dgm:prSet phldrT="[Text]"/>
      <dgm:spPr/>
      <dgm:t>
        <a:bodyPr/>
        <a:lstStyle/>
        <a:p>
          <a:r>
            <a:rPr lang="en-US" dirty="0" smtClean="0"/>
            <a:t>State Health</a:t>
          </a:r>
          <a:endParaRPr lang="en-US" dirty="0"/>
        </a:p>
      </dgm:t>
    </dgm:pt>
    <dgm:pt modelId="{9D0417DD-CB9C-4C28-A0C8-48E10AEA34B2}" type="parTrans" cxnId="{C7DC2254-87B2-467A-8AF3-7CABFF207C5C}">
      <dgm:prSet/>
      <dgm:spPr/>
      <dgm:t>
        <a:bodyPr/>
        <a:lstStyle/>
        <a:p>
          <a:endParaRPr lang="en-US"/>
        </a:p>
      </dgm:t>
    </dgm:pt>
    <dgm:pt modelId="{47A3A3F0-A70A-43E3-A3DA-CD4E6538CB96}" type="sibTrans" cxnId="{C7DC2254-87B2-467A-8AF3-7CABFF207C5C}">
      <dgm:prSet/>
      <dgm:spPr/>
      <dgm:t>
        <a:bodyPr/>
        <a:lstStyle/>
        <a:p>
          <a:endParaRPr lang="en-US"/>
        </a:p>
      </dgm:t>
    </dgm:pt>
    <dgm:pt modelId="{26B40E75-ADEB-4EEC-A39A-9B34637B2F53}">
      <dgm:prSet phldrT="[Text]"/>
      <dgm:spPr/>
      <dgm:t>
        <a:bodyPr/>
        <a:lstStyle/>
        <a:p>
          <a:r>
            <a:rPr lang="en-US" dirty="0" smtClean="0"/>
            <a:t>Private health </a:t>
          </a:r>
          <a:endParaRPr lang="en-US" dirty="0"/>
        </a:p>
      </dgm:t>
    </dgm:pt>
    <dgm:pt modelId="{6D60B96A-B15A-4A79-8F16-DF1435409F77}" type="parTrans" cxnId="{DE5D3D25-182C-4C5C-B5A1-53CB067D9EF5}">
      <dgm:prSet/>
      <dgm:spPr/>
      <dgm:t>
        <a:bodyPr/>
        <a:lstStyle/>
        <a:p>
          <a:endParaRPr lang="en-US"/>
        </a:p>
      </dgm:t>
    </dgm:pt>
    <dgm:pt modelId="{C14295AF-3AC1-4488-89B9-F6AE972D2A11}" type="sibTrans" cxnId="{DE5D3D25-182C-4C5C-B5A1-53CB067D9EF5}">
      <dgm:prSet/>
      <dgm:spPr/>
      <dgm:t>
        <a:bodyPr/>
        <a:lstStyle/>
        <a:p>
          <a:endParaRPr lang="en-US"/>
        </a:p>
      </dgm:t>
    </dgm:pt>
    <dgm:pt modelId="{498655D8-3EE9-4C7E-9981-F1323D34009C}">
      <dgm:prSet phldrT="[Text]"/>
      <dgm:spPr/>
      <dgm:t>
        <a:bodyPr/>
        <a:lstStyle/>
        <a:p>
          <a:r>
            <a:rPr lang="en-US" dirty="0" smtClean="0"/>
            <a:t>Community </a:t>
          </a:r>
          <a:endParaRPr lang="en-US" dirty="0"/>
        </a:p>
      </dgm:t>
    </dgm:pt>
    <dgm:pt modelId="{0C91C9CD-2E85-4A51-A9BF-7C3A311FAA08}" type="parTrans" cxnId="{06540E03-1416-4A28-B425-3F75BAC2F3DB}">
      <dgm:prSet/>
      <dgm:spPr/>
      <dgm:t>
        <a:bodyPr/>
        <a:lstStyle/>
        <a:p>
          <a:endParaRPr lang="en-US"/>
        </a:p>
      </dgm:t>
    </dgm:pt>
    <dgm:pt modelId="{287EC3DE-49F1-4B58-8816-35DEBAAAB286}" type="sibTrans" cxnId="{06540E03-1416-4A28-B425-3F75BAC2F3DB}">
      <dgm:prSet/>
      <dgm:spPr/>
      <dgm:t>
        <a:bodyPr/>
        <a:lstStyle/>
        <a:p>
          <a:endParaRPr lang="en-US"/>
        </a:p>
      </dgm:t>
    </dgm:pt>
    <dgm:pt modelId="{CFF817DA-5443-4DC0-84FE-27F88CCFF176}">
      <dgm:prSet phldrT="[Text]"/>
      <dgm:spPr/>
      <dgm:t>
        <a:bodyPr/>
        <a:lstStyle/>
        <a:p>
          <a:r>
            <a:rPr lang="en-US" dirty="0" smtClean="0"/>
            <a:t>Home</a:t>
          </a:r>
          <a:endParaRPr lang="en-US" dirty="0"/>
        </a:p>
      </dgm:t>
    </dgm:pt>
    <dgm:pt modelId="{41BB73D6-FBB6-4BE7-AE5D-09B6AD3EC17E}" type="parTrans" cxnId="{1545D2BD-D9CC-48E0-AA2C-1BDF978830B0}">
      <dgm:prSet/>
      <dgm:spPr/>
      <dgm:t>
        <a:bodyPr/>
        <a:lstStyle/>
        <a:p>
          <a:endParaRPr lang="en-US"/>
        </a:p>
      </dgm:t>
    </dgm:pt>
    <dgm:pt modelId="{1740FFB0-90EF-43AD-99A0-71415C1CB11C}" type="sibTrans" cxnId="{1545D2BD-D9CC-48E0-AA2C-1BDF978830B0}">
      <dgm:prSet/>
      <dgm:spPr/>
      <dgm:t>
        <a:bodyPr/>
        <a:lstStyle/>
        <a:p>
          <a:endParaRPr lang="en-US"/>
        </a:p>
      </dgm:t>
    </dgm:pt>
    <dgm:pt modelId="{AA7AC735-4DA9-451C-B065-7B8449642C01}">
      <dgm:prSet/>
      <dgm:spPr/>
      <dgm:t>
        <a:bodyPr/>
        <a:lstStyle/>
        <a:p>
          <a:r>
            <a:rPr lang="en-US" dirty="0" smtClean="0"/>
            <a:t>Public </a:t>
          </a:r>
          <a:endParaRPr lang="en-US" dirty="0"/>
        </a:p>
      </dgm:t>
    </dgm:pt>
    <dgm:pt modelId="{A57FEC5C-F032-4791-925E-FF2FCA8B951D}" type="parTrans" cxnId="{BC5A7AEB-CB11-41F4-9186-9749AA5B847F}">
      <dgm:prSet/>
      <dgm:spPr/>
      <dgm:t>
        <a:bodyPr/>
        <a:lstStyle/>
        <a:p>
          <a:endParaRPr lang="en-US"/>
        </a:p>
      </dgm:t>
    </dgm:pt>
    <dgm:pt modelId="{64D3F216-6C22-427A-8F75-7DD74125D393}" type="sibTrans" cxnId="{BC5A7AEB-CB11-41F4-9186-9749AA5B847F}">
      <dgm:prSet/>
      <dgm:spPr/>
      <dgm:t>
        <a:bodyPr/>
        <a:lstStyle/>
        <a:p>
          <a:endParaRPr lang="en-US"/>
        </a:p>
      </dgm:t>
    </dgm:pt>
    <dgm:pt modelId="{95FCE00E-A136-4509-BDEE-F264B76755F2}" type="pres">
      <dgm:prSet presAssocID="{DE8A53A0-AE40-402A-9726-F5FDD5BD7B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8EB24-3C8A-4C27-A6EF-5E9FECA9C80C}" type="pres">
      <dgm:prSet presAssocID="{FAC79FCE-B13A-461C-9C6F-EA727299C7F1}" presName="root1" presStyleCnt="0"/>
      <dgm:spPr/>
    </dgm:pt>
    <dgm:pt modelId="{E89D5BCF-C813-40CA-AEA6-70A4D8666309}" type="pres">
      <dgm:prSet presAssocID="{FAC79FCE-B13A-461C-9C6F-EA727299C7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CC3AF-5F6E-4D6B-AD27-0EF56512523B}" type="pres">
      <dgm:prSet presAssocID="{FAC79FCE-B13A-461C-9C6F-EA727299C7F1}" presName="level2hierChild" presStyleCnt="0"/>
      <dgm:spPr/>
    </dgm:pt>
    <dgm:pt modelId="{BBBF93A0-896E-4687-90EF-7ED826D42435}" type="pres">
      <dgm:prSet presAssocID="{BD0E4E39-51AE-4CE5-A89D-836B79CA49B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2BB2937-4DAF-4DB1-BB1E-70952BE72C0B}" type="pres">
      <dgm:prSet presAssocID="{BD0E4E39-51AE-4CE5-A89D-836B79CA49B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599B555-528C-4914-9825-AB355D5E6055}" type="pres">
      <dgm:prSet presAssocID="{12FFE800-B750-44E3-8B4D-7AFD754172F3}" presName="root2" presStyleCnt="0"/>
      <dgm:spPr/>
    </dgm:pt>
    <dgm:pt modelId="{34EBC254-7C5D-42C0-BAEC-9576BDAA24FA}" type="pres">
      <dgm:prSet presAssocID="{12FFE800-B750-44E3-8B4D-7AFD754172F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357DDB-D35F-46D6-AF4E-A341E8E0DCED}" type="pres">
      <dgm:prSet presAssocID="{12FFE800-B750-44E3-8B4D-7AFD754172F3}" presName="level3hierChild" presStyleCnt="0"/>
      <dgm:spPr/>
    </dgm:pt>
    <dgm:pt modelId="{7B7F77A0-8FB1-45FE-A553-38AE3CB30281}" type="pres">
      <dgm:prSet presAssocID="{9D0417DD-CB9C-4C28-A0C8-48E10AEA34B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84FC15DC-CFF6-4C69-8D04-29899EDF0B24}" type="pres">
      <dgm:prSet presAssocID="{9D0417DD-CB9C-4C28-A0C8-48E10AEA34B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8C70D17-0AC7-4A7F-8538-BFFFC9195E0D}" type="pres">
      <dgm:prSet presAssocID="{B961007C-9A04-4044-8209-5A25AF2ACE40}" presName="root2" presStyleCnt="0"/>
      <dgm:spPr/>
    </dgm:pt>
    <dgm:pt modelId="{C29BC468-5BEF-4A53-B19F-0E237DC34DA4}" type="pres">
      <dgm:prSet presAssocID="{B961007C-9A04-4044-8209-5A25AF2ACE4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F6B89-401E-4E9D-B48B-08BDB91A4F0D}" type="pres">
      <dgm:prSet presAssocID="{B961007C-9A04-4044-8209-5A25AF2ACE40}" presName="level3hierChild" presStyleCnt="0"/>
      <dgm:spPr/>
    </dgm:pt>
    <dgm:pt modelId="{956D3673-ABBC-40A7-9355-4279459C5715}" type="pres">
      <dgm:prSet presAssocID="{6D60B96A-B15A-4A79-8F16-DF1435409F7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688674E-51A5-4B05-A2F6-5A447FA53753}" type="pres">
      <dgm:prSet presAssocID="{6D60B96A-B15A-4A79-8F16-DF1435409F7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D2E0C76-3555-4A8D-9DD4-8E70C5B44C9C}" type="pres">
      <dgm:prSet presAssocID="{26B40E75-ADEB-4EEC-A39A-9B34637B2F53}" presName="root2" presStyleCnt="0"/>
      <dgm:spPr/>
    </dgm:pt>
    <dgm:pt modelId="{190B9467-1F0C-438B-8E38-FD0E4FDBCF72}" type="pres">
      <dgm:prSet presAssocID="{26B40E75-ADEB-4EEC-A39A-9B34637B2F5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6666A-909D-48DD-B529-0599BED9BE04}" type="pres">
      <dgm:prSet presAssocID="{26B40E75-ADEB-4EEC-A39A-9B34637B2F53}" presName="level3hierChild" presStyleCnt="0"/>
      <dgm:spPr/>
    </dgm:pt>
    <dgm:pt modelId="{9EAD71EC-0640-4573-BCC7-489B3F0BB0F6}" type="pres">
      <dgm:prSet presAssocID="{0C91C9CD-2E85-4A51-A9BF-7C3A311FAA0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FBAA72-D5C4-491B-AC07-26799AC309BD}" type="pres">
      <dgm:prSet presAssocID="{0C91C9CD-2E85-4A51-A9BF-7C3A311FAA0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A536319-ADB5-4685-A87B-BAF8AF54B2C2}" type="pres">
      <dgm:prSet presAssocID="{498655D8-3EE9-4C7E-9981-F1323D34009C}" presName="root2" presStyleCnt="0"/>
      <dgm:spPr/>
    </dgm:pt>
    <dgm:pt modelId="{C883FD9C-198B-41BF-BAD1-6BDDF811E43D}" type="pres">
      <dgm:prSet presAssocID="{498655D8-3EE9-4C7E-9981-F1323D34009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CAC0D-E10C-4EEC-A033-A04AED16A5C3}" type="pres">
      <dgm:prSet presAssocID="{498655D8-3EE9-4C7E-9981-F1323D34009C}" presName="level3hierChild" presStyleCnt="0"/>
      <dgm:spPr/>
    </dgm:pt>
    <dgm:pt modelId="{33DF2642-86A8-496F-B90D-3C220B4749B2}" type="pres">
      <dgm:prSet presAssocID="{41BB73D6-FBB6-4BE7-AE5D-09B6AD3EC17E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6B33C4D-1C54-4774-B10A-9FF78A661A6A}" type="pres">
      <dgm:prSet presAssocID="{41BB73D6-FBB6-4BE7-AE5D-09B6AD3EC17E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A3DCBF3-9CBA-4156-A78C-762F2C232F0F}" type="pres">
      <dgm:prSet presAssocID="{CFF817DA-5443-4DC0-84FE-27F88CCFF176}" presName="root2" presStyleCnt="0"/>
      <dgm:spPr/>
    </dgm:pt>
    <dgm:pt modelId="{E7535FA7-17BD-48BA-B953-0C85E398B0CB}" type="pres">
      <dgm:prSet presAssocID="{CFF817DA-5443-4DC0-84FE-27F88CCFF17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DD39A-839F-4D29-A0CB-7F65AF324F3D}" type="pres">
      <dgm:prSet presAssocID="{CFF817DA-5443-4DC0-84FE-27F88CCFF176}" presName="level3hierChild" presStyleCnt="0"/>
      <dgm:spPr/>
    </dgm:pt>
    <dgm:pt modelId="{08A68CE3-CC00-4763-934C-603D427618FB}" type="pres">
      <dgm:prSet presAssocID="{A57FEC5C-F032-4791-925E-FF2FCA8B951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F0138B1-0698-4E0B-B878-5170F77AB3FF}" type="pres">
      <dgm:prSet presAssocID="{A57FEC5C-F032-4791-925E-FF2FCA8B951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43F61FF-BC87-43B9-B9B1-3A129357A08D}" type="pres">
      <dgm:prSet presAssocID="{AA7AC735-4DA9-451C-B065-7B8449642C01}" presName="root2" presStyleCnt="0"/>
      <dgm:spPr/>
    </dgm:pt>
    <dgm:pt modelId="{FE0301CA-2DF2-414E-A467-5FF317A23F10}" type="pres">
      <dgm:prSet presAssocID="{AA7AC735-4DA9-451C-B065-7B8449642C0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C9C10-65CB-45EB-8FBB-78A827095360}" type="pres">
      <dgm:prSet presAssocID="{AA7AC735-4DA9-451C-B065-7B8449642C01}" presName="level3hierChild" presStyleCnt="0"/>
      <dgm:spPr/>
    </dgm:pt>
  </dgm:ptLst>
  <dgm:cxnLst>
    <dgm:cxn modelId="{45100B15-F2A4-473A-B3F2-A133AC558BC0}" type="presOf" srcId="{B961007C-9A04-4044-8209-5A25AF2ACE40}" destId="{C29BC468-5BEF-4A53-B19F-0E237DC34DA4}" srcOrd="0" destOrd="0" presId="urn:microsoft.com/office/officeart/2005/8/layout/hierarchy2"/>
    <dgm:cxn modelId="{8F39CCA3-F9C4-48AE-8A6D-22B27CD0F34B}" type="presOf" srcId="{0C91C9CD-2E85-4A51-A9BF-7C3A311FAA08}" destId="{9EAD71EC-0640-4573-BCC7-489B3F0BB0F6}" srcOrd="0" destOrd="0" presId="urn:microsoft.com/office/officeart/2005/8/layout/hierarchy2"/>
    <dgm:cxn modelId="{99EDF2B7-475F-4021-8555-E31D63B7940A}" type="presOf" srcId="{BD0E4E39-51AE-4CE5-A89D-836B79CA49B6}" destId="{BBBF93A0-896E-4687-90EF-7ED826D42435}" srcOrd="0" destOrd="0" presId="urn:microsoft.com/office/officeart/2005/8/layout/hierarchy2"/>
    <dgm:cxn modelId="{2767D8DF-40DD-4643-99E5-619F55C0D5ED}" type="presOf" srcId="{6D60B96A-B15A-4A79-8F16-DF1435409F77}" destId="{3688674E-51A5-4B05-A2F6-5A447FA53753}" srcOrd="1" destOrd="0" presId="urn:microsoft.com/office/officeart/2005/8/layout/hierarchy2"/>
    <dgm:cxn modelId="{BBBC924A-71BB-41E7-BF4A-43C4F135A938}" type="presOf" srcId="{12FFE800-B750-44E3-8B4D-7AFD754172F3}" destId="{34EBC254-7C5D-42C0-BAEC-9576BDAA24FA}" srcOrd="0" destOrd="0" presId="urn:microsoft.com/office/officeart/2005/8/layout/hierarchy2"/>
    <dgm:cxn modelId="{075ECDA6-B08D-4A9A-87EF-2A127FC01D29}" type="presOf" srcId="{26B40E75-ADEB-4EEC-A39A-9B34637B2F53}" destId="{190B9467-1F0C-438B-8E38-FD0E4FDBCF72}" srcOrd="0" destOrd="0" presId="urn:microsoft.com/office/officeart/2005/8/layout/hierarchy2"/>
    <dgm:cxn modelId="{77F0F215-853F-4F71-94C5-01DFD5548759}" srcId="{FAC79FCE-B13A-461C-9C6F-EA727299C7F1}" destId="{12FFE800-B750-44E3-8B4D-7AFD754172F3}" srcOrd="0" destOrd="0" parTransId="{BD0E4E39-51AE-4CE5-A89D-836B79CA49B6}" sibTransId="{3D7977CC-59D4-482F-8F2C-CDF0FEE66AE9}"/>
    <dgm:cxn modelId="{7D39EA8D-7AC3-4A19-A984-4FBAAF508D12}" type="presOf" srcId="{A57FEC5C-F032-4791-925E-FF2FCA8B951D}" destId="{4F0138B1-0698-4E0B-B878-5170F77AB3FF}" srcOrd="1" destOrd="0" presId="urn:microsoft.com/office/officeart/2005/8/layout/hierarchy2"/>
    <dgm:cxn modelId="{650D8386-DF77-4179-9CCE-3D58157375D2}" type="presOf" srcId="{CFF817DA-5443-4DC0-84FE-27F88CCFF176}" destId="{E7535FA7-17BD-48BA-B953-0C85E398B0CB}" srcOrd="0" destOrd="0" presId="urn:microsoft.com/office/officeart/2005/8/layout/hierarchy2"/>
    <dgm:cxn modelId="{9C45F68D-7278-49C9-AAFC-C0D1C16E8FC2}" type="presOf" srcId="{DE8A53A0-AE40-402A-9726-F5FDD5BD7B5D}" destId="{95FCE00E-A136-4509-BDEE-F264B76755F2}" srcOrd="0" destOrd="0" presId="urn:microsoft.com/office/officeart/2005/8/layout/hierarchy2"/>
    <dgm:cxn modelId="{8E276B41-39D1-4D21-A741-BDED8EE6EB05}" type="presOf" srcId="{FAC79FCE-B13A-461C-9C6F-EA727299C7F1}" destId="{E89D5BCF-C813-40CA-AEA6-70A4D8666309}" srcOrd="0" destOrd="0" presId="urn:microsoft.com/office/officeart/2005/8/layout/hierarchy2"/>
    <dgm:cxn modelId="{2FA24447-8A8C-4EB2-837D-3AC1DB0D6B41}" type="presOf" srcId="{A57FEC5C-F032-4791-925E-FF2FCA8B951D}" destId="{08A68CE3-CC00-4763-934C-603D427618FB}" srcOrd="0" destOrd="0" presId="urn:microsoft.com/office/officeart/2005/8/layout/hierarchy2"/>
    <dgm:cxn modelId="{47879025-4544-40EB-A974-EFC8A1C8D61A}" type="presOf" srcId="{AA7AC735-4DA9-451C-B065-7B8449642C01}" destId="{FE0301CA-2DF2-414E-A467-5FF317A23F10}" srcOrd="0" destOrd="0" presId="urn:microsoft.com/office/officeart/2005/8/layout/hierarchy2"/>
    <dgm:cxn modelId="{EABEB533-7E4C-4183-9D35-374A145172AD}" type="presOf" srcId="{41BB73D6-FBB6-4BE7-AE5D-09B6AD3EC17E}" destId="{33DF2642-86A8-496F-B90D-3C220B4749B2}" srcOrd="0" destOrd="0" presId="urn:microsoft.com/office/officeart/2005/8/layout/hierarchy2"/>
    <dgm:cxn modelId="{4E3BEA2D-5339-443E-A334-5DB256AD0B16}" type="presOf" srcId="{41BB73D6-FBB6-4BE7-AE5D-09B6AD3EC17E}" destId="{16B33C4D-1C54-4774-B10A-9FF78A661A6A}" srcOrd="1" destOrd="0" presId="urn:microsoft.com/office/officeart/2005/8/layout/hierarchy2"/>
    <dgm:cxn modelId="{BC5A7AEB-CB11-41F4-9186-9749AA5B847F}" srcId="{498655D8-3EE9-4C7E-9981-F1323D34009C}" destId="{AA7AC735-4DA9-451C-B065-7B8449642C01}" srcOrd="1" destOrd="0" parTransId="{A57FEC5C-F032-4791-925E-FF2FCA8B951D}" sibTransId="{64D3F216-6C22-427A-8F75-7DD74125D393}"/>
    <dgm:cxn modelId="{C7DC2254-87B2-467A-8AF3-7CABFF207C5C}" srcId="{12FFE800-B750-44E3-8B4D-7AFD754172F3}" destId="{B961007C-9A04-4044-8209-5A25AF2ACE40}" srcOrd="0" destOrd="0" parTransId="{9D0417DD-CB9C-4C28-A0C8-48E10AEA34B2}" sibTransId="{47A3A3F0-A70A-43E3-A3DA-CD4E6538CB96}"/>
    <dgm:cxn modelId="{846903B8-8C2A-4A69-BA13-77C1C1975441}" type="presOf" srcId="{9D0417DD-CB9C-4C28-A0C8-48E10AEA34B2}" destId="{7B7F77A0-8FB1-45FE-A553-38AE3CB30281}" srcOrd="0" destOrd="0" presId="urn:microsoft.com/office/officeart/2005/8/layout/hierarchy2"/>
    <dgm:cxn modelId="{706C0193-BD9A-4387-A890-C06B8EB577C7}" type="presOf" srcId="{498655D8-3EE9-4C7E-9981-F1323D34009C}" destId="{C883FD9C-198B-41BF-BAD1-6BDDF811E43D}" srcOrd="0" destOrd="0" presId="urn:microsoft.com/office/officeart/2005/8/layout/hierarchy2"/>
    <dgm:cxn modelId="{DE5D3D25-182C-4C5C-B5A1-53CB067D9EF5}" srcId="{12FFE800-B750-44E3-8B4D-7AFD754172F3}" destId="{26B40E75-ADEB-4EEC-A39A-9B34637B2F53}" srcOrd="1" destOrd="0" parTransId="{6D60B96A-B15A-4A79-8F16-DF1435409F77}" sibTransId="{C14295AF-3AC1-4488-89B9-F6AE972D2A11}"/>
    <dgm:cxn modelId="{849A5EFB-3E52-413D-9097-D7EA488E8173}" type="presOf" srcId="{0C91C9CD-2E85-4A51-A9BF-7C3A311FAA08}" destId="{D4FBAA72-D5C4-491B-AC07-26799AC309BD}" srcOrd="1" destOrd="0" presId="urn:microsoft.com/office/officeart/2005/8/layout/hierarchy2"/>
    <dgm:cxn modelId="{94FF5F72-E157-42FC-A532-7AE496790CB5}" type="presOf" srcId="{6D60B96A-B15A-4A79-8F16-DF1435409F77}" destId="{956D3673-ABBC-40A7-9355-4279459C5715}" srcOrd="0" destOrd="0" presId="urn:microsoft.com/office/officeart/2005/8/layout/hierarchy2"/>
    <dgm:cxn modelId="{26AAFF52-F948-482F-8A64-8528273DE98E}" type="presOf" srcId="{9D0417DD-CB9C-4C28-A0C8-48E10AEA34B2}" destId="{84FC15DC-CFF6-4C69-8D04-29899EDF0B24}" srcOrd="1" destOrd="0" presId="urn:microsoft.com/office/officeart/2005/8/layout/hierarchy2"/>
    <dgm:cxn modelId="{1545D2BD-D9CC-48E0-AA2C-1BDF978830B0}" srcId="{498655D8-3EE9-4C7E-9981-F1323D34009C}" destId="{CFF817DA-5443-4DC0-84FE-27F88CCFF176}" srcOrd="0" destOrd="0" parTransId="{41BB73D6-FBB6-4BE7-AE5D-09B6AD3EC17E}" sibTransId="{1740FFB0-90EF-43AD-99A0-71415C1CB11C}"/>
    <dgm:cxn modelId="{D72B410A-3ABC-4168-9321-D9E5F11A5B2D}" type="presOf" srcId="{BD0E4E39-51AE-4CE5-A89D-836B79CA49B6}" destId="{32BB2937-4DAF-4DB1-BB1E-70952BE72C0B}" srcOrd="1" destOrd="0" presId="urn:microsoft.com/office/officeart/2005/8/layout/hierarchy2"/>
    <dgm:cxn modelId="{06540E03-1416-4A28-B425-3F75BAC2F3DB}" srcId="{FAC79FCE-B13A-461C-9C6F-EA727299C7F1}" destId="{498655D8-3EE9-4C7E-9981-F1323D34009C}" srcOrd="1" destOrd="0" parTransId="{0C91C9CD-2E85-4A51-A9BF-7C3A311FAA08}" sibTransId="{287EC3DE-49F1-4B58-8816-35DEBAAAB286}"/>
    <dgm:cxn modelId="{F09324CF-F2E3-4139-9A64-0283F43B20EE}" srcId="{DE8A53A0-AE40-402A-9726-F5FDD5BD7B5D}" destId="{FAC79FCE-B13A-461C-9C6F-EA727299C7F1}" srcOrd="0" destOrd="0" parTransId="{05223633-26F7-4242-9990-86F4A9FA1E45}" sibTransId="{59059CF8-64FC-4FA8-A39F-8CF0141575CC}"/>
    <dgm:cxn modelId="{830C575D-02DA-4FF1-A161-FB36A3D73298}" type="presParOf" srcId="{95FCE00E-A136-4509-BDEE-F264B76755F2}" destId="{8D58EB24-3C8A-4C27-A6EF-5E9FECA9C80C}" srcOrd="0" destOrd="0" presId="urn:microsoft.com/office/officeart/2005/8/layout/hierarchy2"/>
    <dgm:cxn modelId="{B6BC31FE-5A90-49FB-A8B4-E939A923A839}" type="presParOf" srcId="{8D58EB24-3C8A-4C27-A6EF-5E9FECA9C80C}" destId="{E89D5BCF-C813-40CA-AEA6-70A4D8666309}" srcOrd="0" destOrd="0" presId="urn:microsoft.com/office/officeart/2005/8/layout/hierarchy2"/>
    <dgm:cxn modelId="{1B79A060-9F08-4F9A-BBC1-8F1724C07736}" type="presParOf" srcId="{8D58EB24-3C8A-4C27-A6EF-5E9FECA9C80C}" destId="{6C1CC3AF-5F6E-4D6B-AD27-0EF56512523B}" srcOrd="1" destOrd="0" presId="urn:microsoft.com/office/officeart/2005/8/layout/hierarchy2"/>
    <dgm:cxn modelId="{45F64EB4-9D72-413B-B368-B138D563E131}" type="presParOf" srcId="{6C1CC3AF-5F6E-4D6B-AD27-0EF56512523B}" destId="{BBBF93A0-896E-4687-90EF-7ED826D42435}" srcOrd="0" destOrd="0" presId="urn:microsoft.com/office/officeart/2005/8/layout/hierarchy2"/>
    <dgm:cxn modelId="{50EB6F99-72EB-4F6F-964A-06BA7887D2B9}" type="presParOf" srcId="{BBBF93A0-896E-4687-90EF-7ED826D42435}" destId="{32BB2937-4DAF-4DB1-BB1E-70952BE72C0B}" srcOrd="0" destOrd="0" presId="urn:microsoft.com/office/officeart/2005/8/layout/hierarchy2"/>
    <dgm:cxn modelId="{86BB6B1E-EB00-49B9-A944-87DA7BB21659}" type="presParOf" srcId="{6C1CC3AF-5F6E-4D6B-AD27-0EF56512523B}" destId="{9599B555-528C-4914-9825-AB355D5E6055}" srcOrd="1" destOrd="0" presId="urn:microsoft.com/office/officeart/2005/8/layout/hierarchy2"/>
    <dgm:cxn modelId="{9A4FCEF8-19FA-46EA-8228-110B8474F65A}" type="presParOf" srcId="{9599B555-528C-4914-9825-AB355D5E6055}" destId="{34EBC254-7C5D-42C0-BAEC-9576BDAA24FA}" srcOrd="0" destOrd="0" presId="urn:microsoft.com/office/officeart/2005/8/layout/hierarchy2"/>
    <dgm:cxn modelId="{03D4FABC-7A9A-4C60-8AED-3546FC963357}" type="presParOf" srcId="{9599B555-528C-4914-9825-AB355D5E6055}" destId="{86357DDB-D35F-46D6-AF4E-A341E8E0DCED}" srcOrd="1" destOrd="0" presId="urn:microsoft.com/office/officeart/2005/8/layout/hierarchy2"/>
    <dgm:cxn modelId="{51AC8FD3-6648-417F-86EB-DC79F311D3A9}" type="presParOf" srcId="{86357DDB-D35F-46D6-AF4E-A341E8E0DCED}" destId="{7B7F77A0-8FB1-45FE-A553-38AE3CB30281}" srcOrd="0" destOrd="0" presId="urn:microsoft.com/office/officeart/2005/8/layout/hierarchy2"/>
    <dgm:cxn modelId="{BB0F4497-5E0B-4498-9B74-4E1087060C96}" type="presParOf" srcId="{7B7F77A0-8FB1-45FE-A553-38AE3CB30281}" destId="{84FC15DC-CFF6-4C69-8D04-29899EDF0B24}" srcOrd="0" destOrd="0" presId="urn:microsoft.com/office/officeart/2005/8/layout/hierarchy2"/>
    <dgm:cxn modelId="{302053B9-F8D3-482D-91D3-6C824839414D}" type="presParOf" srcId="{86357DDB-D35F-46D6-AF4E-A341E8E0DCED}" destId="{38C70D17-0AC7-4A7F-8538-BFFFC9195E0D}" srcOrd="1" destOrd="0" presId="urn:microsoft.com/office/officeart/2005/8/layout/hierarchy2"/>
    <dgm:cxn modelId="{AD1013D9-A171-4ED6-9E00-B287B2B0B0A9}" type="presParOf" srcId="{38C70D17-0AC7-4A7F-8538-BFFFC9195E0D}" destId="{C29BC468-5BEF-4A53-B19F-0E237DC34DA4}" srcOrd="0" destOrd="0" presId="urn:microsoft.com/office/officeart/2005/8/layout/hierarchy2"/>
    <dgm:cxn modelId="{86A6274F-2755-4FEA-836E-2DE8E9F80B32}" type="presParOf" srcId="{38C70D17-0AC7-4A7F-8538-BFFFC9195E0D}" destId="{43FF6B89-401E-4E9D-B48B-08BDB91A4F0D}" srcOrd="1" destOrd="0" presId="urn:microsoft.com/office/officeart/2005/8/layout/hierarchy2"/>
    <dgm:cxn modelId="{91B61BA8-BC15-49A7-A743-73FC0ACBB9DD}" type="presParOf" srcId="{86357DDB-D35F-46D6-AF4E-A341E8E0DCED}" destId="{956D3673-ABBC-40A7-9355-4279459C5715}" srcOrd="2" destOrd="0" presId="urn:microsoft.com/office/officeart/2005/8/layout/hierarchy2"/>
    <dgm:cxn modelId="{6808B6FF-0FE6-4826-B76A-C24720B82C99}" type="presParOf" srcId="{956D3673-ABBC-40A7-9355-4279459C5715}" destId="{3688674E-51A5-4B05-A2F6-5A447FA53753}" srcOrd="0" destOrd="0" presId="urn:microsoft.com/office/officeart/2005/8/layout/hierarchy2"/>
    <dgm:cxn modelId="{31E970D9-0EAA-4577-B8D7-2B77AB80DE8C}" type="presParOf" srcId="{86357DDB-D35F-46D6-AF4E-A341E8E0DCED}" destId="{ED2E0C76-3555-4A8D-9DD4-8E70C5B44C9C}" srcOrd="3" destOrd="0" presId="urn:microsoft.com/office/officeart/2005/8/layout/hierarchy2"/>
    <dgm:cxn modelId="{049A2E7D-A084-4AC5-A010-4C2A0F71E414}" type="presParOf" srcId="{ED2E0C76-3555-4A8D-9DD4-8E70C5B44C9C}" destId="{190B9467-1F0C-438B-8E38-FD0E4FDBCF72}" srcOrd="0" destOrd="0" presId="urn:microsoft.com/office/officeart/2005/8/layout/hierarchy2"/>
    <dgm:cxn modelId="{33D1EE7B-3103-4664-9861-81FFAE6523FF}" type="presParOf" srcId="{ED2E0C76-3555-4A8D-9DD4-8E70C5B44C9C}" destId="{FB16666A-909D-48DD-B529-0599BED9BE04}" srcOrd="1" destOrd="0" presId="urn:microsoft.com/office/officeart/2005/8/layout/hierarchy2"/>
    <dgm:cxn modelId="{C4A786A6-2910-4B02-9721-EB6C085913E2}" type="presParOf" srcId="{6C1CC3AF-5F6E-4D6B-AD27-0EF56512523B}" destId="{9EAD71EC-0640-4573-BCC7-489B3F0BB0F6}" srcOrd="2" destOrd="0" presId="urn:microsoft.com/office/officeart/2005/8/layout/hierarchy2"/>
    <dgm:cxn modelId="{7E478D03-5C2D-4DF6-99BD-D733BA47ACCA}" type="presParOf" srcId="{9EAD71EC-0640-4573-BCC7-489B3F0BB0F6}" destId="{D4FBAA72-D5C4-491B-AC07-26799AC309BD}" srcOrd="0" destOrd="0" presId="urn:microsoft.com/office/officeart/2005/8/layout/hierarchy2"/>
    <dgm:cxn modelId="{4D2CFB2E-74C9-42B8-9FBB-09890981601D}" type="presParOf" srcId="{6C1CC3AF-5F6E-4D6B-AD27-0EF56512523B}" destId="{8A536319-ADB5-4685-A87B-BAF8AF54B2C2}" srcOrd="3" destOrd="0" presId="urn:microsoft.com/office/officeart/2005/8/layout/hierarchy2"/>
    <dgm:cxn modelId="{8F529774-B198-4406-8F8E-69038A2095A9}" type="presParOf" srcId="{8A536319-ADB5-4685-A87B-BAF8AF54B2C2}" destId="{C883FD9C-198B-41BF-BAD1-6BDDF811E43D}" srcOrd="0" destOrd="0" presId="urn:microsoft.com/office/officeart/2005/8/layout/hierarchy2"/>
    <dgm:cxn modelId="{722FD727-C355-4BE4-B4EC-0BDAE9383512}" type="presParOf" srcId="{8A536319-ADB5-4685-A87B-BAF8AF54B2C2}" destId="{AF7CAC0D-E10C-4EEC-A033-A04AED16A5C3}" srcOrd="1" destOrd="0" presId="urn:microsoft.com/office/officeart/2005/8/layout/hierarchy2"/>
    <dgm:cxn modelId="{661A06B1-6612-4273-9ACD-80010AC8CE85}" type="presParOf" srcId="{AF7CAC0D-E10C-4EEC-A033-A04AED16A5C3}" destId="{33DF2642-86A8-496F-B90D-3C220B4749B2}" srcOrd="0" destOrd="0" presId="urn:microsoft.com/office/officeart/2005/8/layout/hierarchy2"/>
    <dgm:cxn modelId="{8C8465D1-7B37-4668-9559-9018B687CE70}" type="presParOf" srcId="{33DF2642-86A8-496F-B90D-3C220B4749B2}" destId="{16B33C4D-1C54-4774-B10A-9FF78A661A6A}" srcOrd="0" destOrd="0" presId="urn:microsoft.com/office/officeart/2005/8/layout/hierarchy2"/>
    <dgm:cxn modelId="{483F3DEB-C99F-4F24-AE0C-A18814833AE8}" type="presParOf" srcId="{AF7CAC0D-E10C-4EEC-A033-A04AED16A5C3}" destId="{DA3DCBF3-9CBA-4156-A78C-762F2C232F0F}" srcOrd="1" destOrd="0" presId="urn:microsoft.com/office/officeart/2005/8/layout/hierarchy2"/>
    <dgm:cxn modelId="{E5536F60-6ED5-4BF2-8E3D-23D85E2E93AA}" type="presParOf" srcId="{DA3DCBF3-9CBA-4156-A78C-762F2C232F0F}" destId="{E7535FA7-17BD-48BA-B953-0C85E398B0CB}" srcOrd="0" destOrd="0" presId="urn:microsoft.com/office/officeart/2005/8/layout/hierarchy2"/>
    <dgm:cxn modelId="{E92AF5DF-A4BF-48F4-99E6-21319F657240}" type="presParOf" srcId="{DA3DCBF3-9CBA-4156-A78C-762F2C232F0F}" destId="{FF2DD39A-839F-4D29-A0CB-7F65AF324F3D}" srcOrd="1" destOrd="0" presId="urn:microsoft.com/office/officeart/2005/8/layout/hierarchy2"/>
    <dgm:cxn modelId="{72DD865A-71D9-4130-ADE7-3C1E3B899FDE}" type="presParOf" srcId="{AF7CAC0D-E10C-4EEC-A033-A04AED16A5C3}" destId="{08A68CE3-CC00-4763-934C-603D427618FB}" srcOrd="2" destOrd="0" presId="urn:microsoft.com/office/officeart/2005/8/layout/hierarchy2"/>
    <dgm:cxn modelId="{A0998389-3D62-43F0-96CC-E21C32698A95}" type="presParOf" srcId="{08A68CE3-CC00-4763-934C-603D427618FB}" destId="{4F0138B1-0698-4E0B-B878-5170F77AB3FF}" srcOrd="0" destOrd="0" presId="urn:microsoft.com/office/officeart/2005/8/layout/hierarchy2"/>
    <dgm:cxn modelId="{C08979C9-5C5B-4854-A8F4-A3D26775AC9B}" type="presParOf" srcId="{AF7CAC0D-E10C-4EEC-A033-A04AED16A5C3}" destId="{C43F61FF-BC87-43B9-B9B1-3A129357A08D}" srcOrd="3" destOrd="0" presId="urn:microsoft.com/office/officeart/2005/8/layout/hierarchy2"/>
    <dgm:cxn modelId="{84274F78-1823-44A9-BA0C-2BA01D276443}" type="presParOf" srcId="{C43F61FF-BC87-43B9-B9B1-3A129357A08D}" destId="{FE0301CA-2DF2-414E-A467-5FF317A23F10}" srcOrd="0" destOrd="0" presId="urn:microsoft.com/office/officeart/2005/8/layout/hierarchy2"/>
    <dgm:cxn modelId="{0E5BC4EA-4791-450C-9740-E50F95045FEB}" type="presParOf" srcId="{C43F61FF-BC87-43B9-B9B1-3A129357A08D}" destId="{041C9C10-65CB-45EB-8FBB-78A8270953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D5BCF-C813-40CA-AEA6-70A4D8666309}">
      <dsp:nvSpPr>
        <dsp:cNvPr id="0" name=""/>
        <dsp:cNvSpPr/>
      </dsp:nvSpPr>
      <dsp:spPr>
        <a:xfrm>
          <a:off x="976103" y="1266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Death</a:t>
          </a:r>
          <a:endParaRPr lang="en-US" sz="2000" kern="1200" dirty="0"/>
        </a:p>
      </dsp:txBody>
      <dsp:txXfrm>
        <a:off x="997599" y="1288293"/>
        <a:ext cx="1424833" cy="690920"/>
      </dsp:txXfrm>
    </dsp:sp>
    <dsp:sp modelId="{BBBF93A0-896E-4687-90EF-7ED826D42435}">
      <dsp:nvSpPr>
        <dsp:cNvPr id="0" name=""/>
        <dsp:cNvSpPr/>
      </dsp:nvSpPr>
      <dsp:spPr>
        <a:xfrm rot="18289469">
          <a:off x="2223427" y="1191539"/>
          <a:ext cx="102813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8133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11791" y="1186050"/>
        <a:ext cx="51406" cy="51406"/>
      </dsp:txXfrm>
    </dsp:sp>
    <dsp:sp modelId="{34EBC254-7C5D-42C0-BAEC-9576BDAA24FA}">
      <dsp:nvSpPr>
        <dsp:cNvPr id="0" name=""/>
        <dsp:cNvSpPr/>
      </dsp:nvSpPr>
      <dsp:spPr>
        <a:xfrm>
          <a:off x="3031059" y="422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 Care Institution </a:t>
          </a:r>
          <a:endParaRPr lang="en-US" sz="2000" kern="1200" dirty="0"/>
        </a:p>
      </dsp:txBody>
      <dsp:txXfrm>
        <a:off x="3052555" y="444293"/>
        <a:ext cx="1424833" cy="690920"/>
      </dsp:txXfrm>
    </dsp:sp>
    <dsp:sp modelId="{7B7F77A0-8FB1-45FE-A553-38AE3CB30281}">
      <dsp:nvSpPr>
        <dsp:cNvPr id="0" name=""/>
        <dsp:cNvSpPr/>
      </dsp:nvSpPr>
      <dsp:spPr>
        <a:xfrm rot="19457599">
          <a:off x="4430923" y="558539"/>
          <a:ext cx="7230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3053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4374" y="560677"/>
        <a:ext cx="36152" cy="36152"/>
      </dsp:txXfrm>
    </dsp:sp>
    <dsp:sp modelId="{C29BC468-5BEF-4A53-B19F-0E237DC34DA4}">
      <dsp:nvSpPr>
        <dsp:cNvPr id="0" name=""/>
        <dsp:cNvSpPr/>
      </dsp:nvSpPr>
      <dsp:spPr>
        <a:xfrm>
          <a:off x="5086015" y="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Health</a:t>
          </a:r>
          <a:endParaRPr lang="en-US" sz="2000" kern="1200" dirty="0"/>
        </a:p>
      </dsp:txBody>
      <dsp:txXfrm>
        <a:off x="5107511" y="22293"/>
        <a:ext cx="1424833" cy="690920"/>
      </dsp:txXfrm>
    </dsp:sp>
    <dsp:sp modelId="{956D3673-ABBC-40A7-9355-4279459C5715}">
      <dsp:nvSpPr>
        <dsp:cNvPr id="0" name=""/>
        <dsp:cNvSpPr/>
      </dsp:nvSpPr>
      <dsp:spPr>
        <a:xfrm rot="2142401">
          <a:off x="4430923" y="980539"/>
          <a:ext cx="7230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3053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4374" y="982677"/>
        <a:ext cx="36152" cy="36152"/>
      </dsp:txXfrm>
    </dsp:sp>
    <dsp:sp modelId="{190B9467-1F0C-438B-8E38-FD0E4FDBCF72}">
      <dsp:nvSpPr>
        <dsp:cNvPr id="0" name=""/>
        <dsp:cNvSpPr/>
      </dsp:nvSpPr>
      <dsp:spPr>
        <a:xfrm>
          <a:off x="5086015" y="844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 health </a:t>
          </a:r>
          <a:endParaRPr lang="en-US" sz="2000" kern="1200" dirty="0"/>
        </a:p>
      </dsp:txBody>
      <dsp:txXfrm>
        <a:off x="5107511" y="866293"/>
        <a:ext cx="1424833" cy="690920"/>
      </dsp:txXfrm>
    </dsp:sp>
    <dsp:sp modelId="{9EAD71EC-0640-4573-BCC7-489B3F0BB0F6}">
      <dsp:nvSpPr>
        <dsp:cNvPr id="0" name=""/>
        <dsp:cNvSpPr/>
      </dsp:nvSpPr>
      <dsp:spPr>
        <a:xfrm rot="3310531">
          <a:off x="2223427" y="2035539"/>
          <a:ext cx="102813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8133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11791" y="2030050"/>
        <a:ext cx="51406" cy="51406"/>
      </dsp:txXfrm>
    </dsp:sp>
    <dsp:sp modelId="{C883FD9C-198B-41BF-BAD1-6BDDF811E43D}">
      <dsp:nvSpPr>
        <dsp:cNvPr id="0" name=""/>
        <dsp:cNvSpPr/>
      </dsp:nvSpPr>
      <dsp:spPr>
        <a:xfrm>
          <a:off x="3031059" y="2110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 </a:t>
          </a:r>
          <a:endParaRPr lang="en-US" sz="2000" kern="1200" dirty="0"/>
        </a:p>
      </dsp:txBody>
      <dsp:txXfrm>
        <a:off x="3052555" y="2132293"/>
        <a:ext cx="1424833" cy="690920"/>
      </dsp:txXfrm>
    </dsp:sp>
    <dsp:sp modelId="{33DF2642-86A8-496F-B90D-3C220B4749B2}">
      <dsp:nvSpPr>
        <dsp:cNvPr id="0" name=""/>
        <dsp:cNvSpPr/>
      </dsp:nvSpPr>
      <dsp:spPr>
        <a:xfrm rot="19457599">
          <a:off x="4430923" y="2246539"/>
          <a:ext cx="7230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3053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4374" y="2248677"/>
        <a:ext cx="36152" cy="36152"/>
      </dsp:txXfrm>
    </dsp:sp>
    <dsp:sp modelId="{E7535FA7-17BD-48BA-B953-0C85E398B0CB}">
      <dsp:nvSpPr>
        <dsp:cNvPr id="0" name=""/>
        <dsp:cNvSpPr/>
      </dsp:nvSpPr>
      <dsp:spPr>
        <a:xfrm>
          <a:off x="5086015" y="1688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Home</a:t>
          </a:r>
          <a:endParaRPr lang="en-US" sz="2000" kern="1200" dirty="0"/>
        </a:p>
      </dsp:txBody>
      <dsp:txXfrm>
        <a:off x="5107511" y="1710293"/>
        <a:ext cx="1424833" cy="690920"/>
      </dsp:txXfrm>
    </dsp:sp>
    <dsp:sp modelId="{08A68CE3-CC00-4763-934C-603D427618FB}">
      <dsp:nvSpPr>
        <dsp:cNvPr id="0" name=""/>
        <dsp:cNvSpPr/>
      </dsp:nvSpPr>
      <dsp:spPr>
        <a:xfrm rot="2142401">
          <a:off x="4430923" y="2668538"/>
          <a:ext cx="7230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3053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4374" y="2670677"/>
        <a:ext cx="36152" cy="36152"/>
      </dsp:txXfrm>
    </dsp:sp>
    <dsp:sp modelId="{FE0301CA-2DF2-414E-A467-5FF317A23F10}">
      <dsp:nvSpPr>
        <dsp:cNvPr id="0" name=""/>
        <dsp:cNvSpPr/>
      </dsp:nvSpPr>
      <dsp:spPr>
        <a:xfrm>
          <a:off x="5086015" y="2532797"/>
          <a:ext cx="1467825" cy="7339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</a:t>
          </a:r>
          <a:endParaRPr lang="en-US" sz="2000" kern="1200" dirty="0"/>
        </a:p>
      </dsp:txBody>
      <dsp:txXfrm>
        <a:off x="5107511" y="2554293"/>
        <a:ext cx="1424833" cy="690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8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2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5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1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8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43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66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84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8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67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8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2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1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5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3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94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44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62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66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65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147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574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40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9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65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549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962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00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4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60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0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98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74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2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7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5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1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7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2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5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4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1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3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1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9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7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2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3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5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5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1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4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43AA-468D-455F-818D-FB6F41389E6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9073-6183-4FE5-BC6C-7CC02F00CF9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d.gov.lk/web/images/pdf/Circulars/Corona_virus/certification_of_death_and_reporting.pdf" TargetMode="External"/><Relationship Id="rId2" Type="http://schemas.openxmlformats.org/officeDocument/2006/relationships/hyperlink" Target="https://www.srilankamedicalcouncil.org/download/download/22/2894475624a6e3c757587eac3fe24c9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slide" Target="slide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01800" y="1726950"/>
            <a:ext cx="89457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Rockwell Condensed" panose="02060603050405020104"/>
                <a:ea typeface="+mn-ea"/>
                <a:cs typeface="+mn-cs"/>
              </a:rPr>
              <a:t>Cause of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Rockwell Condensed" panose="02060603050405020104"/>
                <a:ea typeface="+mn-ea"/>
                <a:cs typeface="+mn-cs"/>
              </a:rPr>
              <a:t> in the times of COVID-19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srgbClr val="002060"/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prstClr val="black">
                    <a:lumMod val="65000"/>
                    <a:lumOff val="35000"/>
                    <a:alpha val="40000"/>
                  </a:prst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540" y="4432342"/>
            <a:ext cx="70896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/>
                <a:ea typeface="+mn-ea"/>
                <a:cs typeface="+mn-cs"/>
              </a:rPr>
              <a:t>Department of Forensic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/>
                <a:ea typeface="+mn-ea"/>
                <a:cs typeface="+mn-cs"/>
              </a:rPr>
              <a:t>University of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/>
                <a:ea typeface="+mn-ea"/>
                <a:cs typeface="+mn-cs"/>
              </a:rPr>
              <a:t>Kelaniya</a:t>
            </a:r>
            <a:endParaRPr kumimoji="0" lang="en-US" sz="4000" b="0" i="0" u="none" strike="noStrike" kern="1200" cap="none" spc="0" normalizeH="0" baseline="0" noProof="0" dirty="0">
              <a:ln w="0">
                <a:solidFill>
                  <a:srgbClr val="92D05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Condensed" panose="020606030504050201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Condensed" panose="02060603050405020104"/>
                <a:ea typeface="+mn-ea"/>
                <a:cs typeface="+mn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120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need to do an inquest?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all situations where we need order an inquest.</a:t>
            </a:r>
          </a:p>
          <a:p>
            <a:r>
              <a:rPr lang="en-US" dirty="0" smtClean="0"/>
              <a:t>Suicide</a:t>
            </a:r>
          </a:p>
          <a:p>
            <a:r>
              <a:rPr lang="en-US" dirty="0" smtClean="0"/>
              <a:t>Killed by an animal, machine or accident</a:t>
            </a:r>
          </a:p>
          <a:p>
            <a:r>
              <a:rPr lang="en-US" dirty="0" smtClean="0"/>
              <a:t>Death at the hospital where treating physician is certain about the cause of death</a:t>
            </a:r>
          </a:p>
          <a:p>
            <a:r>
              <a:rPr lang="en-US" dirty="0" smtClean="0"/>
              <a:t>Sudden death where cause of death is unknown</a:t>
            </a:r>
          </a:p>
          <a:p>
            <a:r>
              <a:rPr lang="en-US" dirty="0" smtClean="0"/>
              <a:t>While in custody (police, mental or leprosy hospital, prison)</a:t>
            </a:r>
          </a:p>
          <a:p>
            <a:r>
              <a:rPr lang="en-US" dirty="0" smtClean="0"/>
              <a:t>Death by violence</a:t>
            </a:r>
          </a:p>
          <a:p>
            <a:r>
              <a:rPr lang="en-US" dirty="0" smtClean="0"/>
              <a:t>Death after long period of illness while staying at home</a:t>
            </a:r>
          </a:p>
          <a:p>
            <a:r>
              <a:rPr lang="en-US" dirty="0" smtClean="0"/>
              <a:t>Suspicious circumstances surrounding death</a:t>
            </a:r>
          </a:p>
          <a:p>
            <a:r>
              <a:rPr lang="en-US" dirty="0" smtClean="0"/>
              <a:t>Death due to rash and negligent act by another person</a:t>
            </a:r>
          </a:p>
          <a:p>
            <a:r>
              <a:rPr lang="en-US" dirty="0" smtClean="0"/>
              <a:t>Killed by another person</a:t>
            </a:r>
            <a:endParaRPr lang="en-US" dirty="0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395164" y="4279481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400706" y="5111937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6615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505130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Certificate of cause of death?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7854" y="2093976"/>
            <a:ext cx="2528400" cy="3795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4695" y="1715585"/>
            <a:ext cx="6061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It is the Registration B12 form.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is what is recommended to be used by the medical officers certifying death in a non institute setting. Ex: General practitioner certifying cause of death of a regularly treated patient with a known illness.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in practice this is not done. Usually cause of death is written on letterhead of the doctor.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377747" y="4279481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383289" y="5111937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5254" y="46615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1983" y="5505130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5290" y="4432663"/>
            <a:ext cx="56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 action="ppaction://hlinksldjump"/>
              </a:rPr>
              <a:t>Click here to view an enlarged picture of this form.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2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09" y="34552"/>
            <a:ext cx="5035964" cy="6984555"/>
          </a:xfrm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9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criteria to be satisfied when you issue a certificate of medical cause of death?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025" y="2636169"/>
            <a:ext cx="10058400" cy="4050792"/>
          </a:xfrm>
        </p:spPr>
        <p:txBody>
          <a:bodyPr/>
          <a:lstStyle/>
          <a:p>
            <a:r>
              <a:rPr lang="en-US" dirty="0" smtClean="0"/>
              <a:t>The cause of death is known</a:t>
            </a:r>
          </a:p>
          <a:p>
            <a:r>
              <a:rPr lang="en-US" dirty="0" smtClean="0"/>
              <a:t>The cause of death is natural</a:t>
            </a:r>
          </a:p>
          <a:p>
            <a:r>
              <a:rPr lang="en-US" dirty="0" smtClean="0"/>
              <a:t>The doctor being attending physician of the last illness of the deceased</a:t>
            </a:r>
          </a:p>
          <a:p>
            <a:r>
              <a:rPr lang="en-US" dirty="0" smtClean="0"/>
              <a:t>The doctor has treated the deceased recently</a:t>
            </a:r>
          </a:p>
          <a:p>
            <a:r>
              <a:rPr lang="en-US" dirty="0" smtClean="0"/>
              <a:t>The doctor has viewed the body</a:t>
            </a:r>
          </a:p>
          <a:p>
            <a:endParaRPr lang="en-US" dirty="0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395164" y="4279481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400706" y="5111937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6615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505130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lets go through some cases!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slides will give you both COVID-19 related and unrelated deaths. </a:t>
            </a:r>
          </a:p>
          <a:p>
            <a:r>
              <a:rPr lang="en-US" dirty="0" smtClean="0"/>
              <a:t>Attempt to fill the answers by yourself, before revealing the correct answer 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4209809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4547557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1452486"/>
            <a:ext cx="9170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A 58-year-old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male with a past history of arterio-venous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malformation since he was of 45 years of age, was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brought to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hospital due to a sudden onset of altered level of consciousness and difficulty in breathing for 20 minutes and the CT scan showed intracerebral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haemorrhage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expired prior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active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management.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cause of death for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above scenario.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44997"/>
            <a:ext cx="9246218" cy="6811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3463" y="1319349"/>
            <a:ext cx="7289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  Intracerebral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haemorrhage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20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1(b) Arterio-venous malformation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13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Action Button: Information 8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8" y="1724297"/>
            <a:ext cx="9056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46-year-old male who was a diagnosed with dyslipidemia and hypertension for 2 years, was admitted to NCTH Ragama medical casualty with tightening type, progressive chest pain for 2 hours. His ECG showed extensive ST elevation and a myocardial infarction was diagnosed, and thrombolysis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started.  His vital parameters were unstable, and he was on two inotropes. Despite treatment he died on day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When questioning the family, it was revealed that he had not stopped smoking despite medical advice.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If you are the House officer in medical ward, write the cause of death for above case scenario.</a:t>
            </a: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274" y="1319349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1a)  Acute myocardial Infarction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2days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Hypertension,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dyslipidemia                                           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Smoking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2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634" y="1541417"/>
            <a:ext cx="88958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52-year-old male who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a known patient with bronchial carcinoma  for 2 years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who had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defaulted treatment, presented to medical ward complaining worsening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loss of appetite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abdominal pain for one month. 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underwent several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investigations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USS &amp; CT) and found to have liver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metastasis.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liver biopsy was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done, and patient developed bleeding into the peritoneum.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laparotomy was conducted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days later, and extensive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metastasis was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found. </a:t>
            </a:r>
            <a:r>
              <a:rPr lang="en-US" dirty="0">
                <a:solidFill>
                  <a:prstClr val="black"/>
                </a:solidFill>
                <a:latin typeface="Rockwell" panose="02060603020205020403"/>
              </a:rPr>
              <a:t>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biopsy site bleeding was attended. He died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ICU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following day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According to the wife and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was a heavy alcoholic and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smoker for the past 34 years.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the cause of death as the Medical Officer in the ICU where the above patient had died.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7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interactive learning activity to improve your knowledge on  the figuring out the cause of death and filling the Death Declaration Form (B33).</a:t>
            </a:r>
          </a:p>
          <a:p>
            <a:r>
              <a:rPr lang="en-US" dirty="0" smtClean="0"/>
              <a:t>This is an essential part of the duties expected from you as a future House officer.</a:t>
            </a:r>
          </a:p>
          <a:p>
            <a:r>
              <a:rPr lang="en-US" dirty="0" smtClean="0"/>
              <a:t>We are covering COVID-19 and different roles it plays in determining the cause of death. </a:t>
            </a:r>
            <a:endParaRPr lang="en-US" dirty="0" smtClean="0"/>
          </a:p>
          <a:p>
            <a:r>
              <a:rPr lang="en-US" dirty="0" smtClean="0"/>
              <a:t>You can use arrow keys to navigate the presentation or click on the hyperlinked texts or images to go to relevant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87" y="1515291"/>
            <a:ext cx="7341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1(a) Disseminated tumor metastasis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1month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1(b) Bronchial Carcinoma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Smoking and alcohol consumption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34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years.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40141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2222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8926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1667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045" y="1772194"/>
            <a:ext cx="92615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 77-year-old male, who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known patient with chronic kidney disease for past 4 years, was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admitted to a base hospital with a complaint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reduced urine output and shortness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breath for 3 days duration. He was treated there for 2 days and transferred to NCTH  Ragama for nephrology opinion. Following day he was found unconscious with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GCS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Despite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resuscitation,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died. His blood gas analysis showed acidosis. 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suffering from hypertension for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22 years.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There was a wound in right leg and evidence of cellulites was found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r>
              <a:rPr lang="en-US" dirty="0">
                <a:solidFill>
                  <a:prstClr val="black"/>
                </a:solidFill>
              </a:rPr>
              <a:t>If you are the House officer in medical ward, write the cause of death for above case scenario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149" y="1319349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1a) Acute Kidney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Injury                                                          6 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1b) Sepsis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1c) Right leg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cellulitis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2) Chronic Kidney Disease for 4 years and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Hypertension                     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22 years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720" y="1733006"/>
            <a:ext cx="8808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 64-year-old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 complained of abdominal pain and fever 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09.04.2019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admitted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NCTH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Ragama 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10.04.2019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 a severe pain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right iliac fossa. Investigations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revealed, low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WBC counts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neutrophilia,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electrolyte imbalance, acidosis, increased serum creatinine and blood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urea levels,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increased liver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enzyme levels.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His condition deteriorated further and was taken to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ICU.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the same day. He was a diagnosed patient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alcoholic cirrhosis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3 years and diabetes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mellitus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 1 year.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the cause of death for the above scenario.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2023" y="1123406"/>
            <a:ext cx="73674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Hepato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-Renal Syndrome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1(b) Septicemia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                2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1(c)Spontaneous bacterial peritonitis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2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1(d) Cirrhosis of the liver ( Alcoholic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cirrhosis)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2. Diabetes Mellitus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        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year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514" y="1602378"/>
            <a:ext cx="8442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7-day-old neonate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a heroin addicted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mother for 3 years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had a normal vaginal delivery 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term,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had aspirated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meconium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at birth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days ago.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Baby was ventilated from day 1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onwards,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condition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deteriorated.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Patient developed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bronchopneumonia 6 days ago and was treated for it. The baby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expired on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the 7</a:t>
            </a:r>
            <a:r>
              <a:rPr lang="en-US" baseline="30000" dirty="0" smtClean="0">
                <a:solidFill>
                  <a:prstClr val="black"/>
                </a:solidFill>
                <a:latin typeface="Rockwell" panose="02060603020205020403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 day of life.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baby was a mature baby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without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any obvious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congenital anomalies.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the cause of death for the above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scenario.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2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7336" y="1371600"/>
            <a:ext cx="7341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1(a) Bronchopneumonia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6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1(b) Meconium Aspiration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7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Maternal heroine addiction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years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296" y="1306286"/>
            <a:ext cx="9148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28-year-old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male who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owned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tractor was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engaged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moving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building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materials. 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27.2.2020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around 3.35p.m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.,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while he was crossing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railway tract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Weligampitiya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junction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the tractor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collided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engine of a train that was going towards Colombo. According to the gate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keeper,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rail gate was opened when the tractor was crossing, and it collided with the engine of the maintenance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train,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driver was thrown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on 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railway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died on the spot. During the autopsy,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he was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found have suffered multiple injuries to the head , chest and abdomen and had  major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bleeds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cause of death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above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scenario.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0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212" y="1214846"/>
            <a:ext cx="7302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 Multiple injuries to head, chest and abdomen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one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1b) Blunt impact trauma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1c) Collision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train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623" y="1432560"/>
            <a:ext cx="9261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22-year-old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male who was working in a garment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factory,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having an affair with a girl for past 6 months.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Recently, 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having some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disputes with the girl he was dating. On the morning of 24.01.2021, his mother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found him hanging in his room by a cloth from the rafter. The room was locked form inside. Mother found a suicidal note in his diary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computer.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was a healthy male prior to his death.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Autopsy was conducted and revealed no injuries in body other than a ligature mark blackish purple in color, above the Adam’s apple that encircles the anterior neck except the back.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cause </a:t>
            </a:r>
            <a:r>
              <a:rPr lang="en-US" dirty="0">
                <a:solidFill>
                  <a:prstClr val="black"/>
                </a:solidFill>
                <a:latin typeface="Rockwell" panose="02060603020205020403"/>
              </a:rPr>
              <a:t>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 death for above scenario.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0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Lets review your knowledge on cause of death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Lets do some cases</a:t>
            </a:r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Learning materials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Creators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-182206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274" y="1319349"/>
            <a:ext cx="719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1(a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 Ligature suspension by neck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one day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336" y="1763485"/>
            <a:ext cx="9083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40-year-old,  previously healthy male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tested positive for COVID-19 two weeks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 at his work place. He was quarantined in a quarantine center and transferred to NCTH  as he has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developed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symptoms of pneumonia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week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after. He has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suffered from respiratory distress for the last 3 days before his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death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at NCTH.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the cause of death according to WHO guidelines for the above scenario.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1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211" y="1280160"/>
            <a:ext cx="7341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Acute Respiratory Distress Syndrome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days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1b. Pneumonia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1c. COVID- 19  test positive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14 days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19" y="1937657"/>
            <a:ext cx="9413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10. A 70-year-old female, who was a primary contact of a patient tested positive for COVID-19, presented with influenza-like illness of 4 days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duration to the NCTH Ragama.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She developed respiratory distress and died a day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at your ward.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test result of COVID-19 is not available. She has been suffering from type 2 diabetes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mellitus and hypertension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the past 10 years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the cause of death for the above scenario as the house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fficer of the 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7337" y="1254034"/>
            <a:ext cx="7289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Acute Respiratory Distress syndrome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1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1b. Influenza like illness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1c. Suspected COVID-19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5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Type 2 diabetes mellitus and hypertension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1968137"/>
            <a:ext cx="9544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11. 28-year-old primi  gravida with a 32 weeks of period of gestation, has been found to be positive for COVID – 19, four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days ago during her routine clinic visit. There she had been diagnosed with pregnancy </a:t>
            </a:r>
            <a:r>
              <a:rPr lang="en-US" dirty="0" err="1">
                <a:solidFill>
                  <a:prstClr val="black"/>
                </a:solidFill>
                <a:latin typeface="Rockwell" panose="02060603020205020403"/>
              </a:rPr>
              <a:t>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nduced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hypertension, complicated with pre eclampsia.  3 days after her clinic visit , she had a eclamptic fit at home and died on the way to the hospital. She also suffered from Gestational Diabetes Mellitus for the past 1 month.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Write cause of death  for the above motioned scenario as the attending Medical Officer.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7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8961" y="1319349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1a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Eclampsia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1b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Pregnancy Induced hypertension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4 days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Gestational Diabetes mellitus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month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COVID 19 test positive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       4 days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Action Button: Information 8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638" y="1927122"/>
            <a:ext cx="8455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12.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53-year-old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man, was admitted to NCTH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Ragama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following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road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traffic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accident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admission,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lost his consciousness and was there for 2 days duration and  died on the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day. CT scan showed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left sided cerebral </a:t>
            </a:r>
            <a:r>
              <a:rPr lang="en-US" dirty="0" smtClean="0">
                <a:solidFill>
                  <a:prstClr val="black"/>
                </a:solidFill>
                <a:latin typeface="Rockwell" panose="02060603020205020403"/>
              </a:rPr>
              <a:t>ha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emorrhage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a diagnosed patient with type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Diabetes mellitus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last 5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years.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tested for COVID-19, 3 days ago  due to close contact of a positive patient and his report came as positive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after his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accident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Write the cause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death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patient.</a:t>
            </a: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9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3" y="1773"/>
            <a:ext cx="9304894" cy="685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927" y="1345474"/>
            <a:ext cx="736745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  Cerebral Hemorrhage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1b. Motor vehicle accident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                     2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2.COVID 19 ( Test Positive – Incidental finding)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day</a:t>
            </a: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Action Button: Information 8">
            <a:hlinkClick r:id="" action="ppaction://noaction" highlightClick="1"/>
          </p:cNvPr>
          <p:cNvSpPr/>
          <p:nvPr/>
        </p:nvSpPr>
        <p:spPr>
          <a:xfrm>
            <a:off x="11395164" y="2577737"/>
            <a:ext cx="400594" cy="4005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4280" y="2937244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Answers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www.srilankamedicalcouncil.org/download/download/22/2894475624a6e3c757587eac3fe24c9c.pdf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www.epid.gov.lk/web/images/pdf/Circulars/Corona_virus/certification_of_death_and_reporting.pdf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223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review your knowledge on 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about the answers to the following questions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declaration of death? </a:t>
            </a:r>
          </a:p>
          <a:p>
            <a:r>
              <a:rPr lang="en-US" dirty="0"/>
              <a:t>When can a doctor declare the cause of death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Death declaration form?</a:t>
            </a:r>
          </a:p>
          <a:p>
            <a:r>
              <a:rPr lang="en-US" dirty="0" smtClean="0"/>
              <a:t>What is Certificate of cause of death?</a:t>
            </a:r>
          </a:p>
          <a:p>
            <a:r>
              <a:rPr lang="en-US" dirty="0" smtClean="0"/>
              <a:t>What are the criteria to be satisfied when you issue a certificate of medical cause of death?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3498" y="2947850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2" action="ppaction://hlinksldjump"/>
              </a:rPr>
              <a:t>Click here for the answer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291" y="3387126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3" action="ppaction://hlinksldjump"/>
              </a:rPr>
              <a:t>Click here for the answer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286" y="3808470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4" action="ppaction://hlinksldjump"/>
              </a:rPr>
              <a:t>Click here for the answer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1357" y="4229815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5" action="ppaction://hlinksldjump"/>
              </a:rPr>
              <a:t>Click here for the answer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2034" y="4998476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6" action="ppaction://hlinksldjump"/>
              </a:rPr>
              <a:t>Click here for the answer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Action Button: Home 8">
            <a:hlinkClick r:id="rId7" action="ppaction://hlinksldjump" highlightClick="1"/>
          </p:cNvPr>
          <p:cNvSpPr/>
          <p:nvPr/>
        </p:nvSpPr>
        <p:spPr>
          <a:xfrm>
            <a:off x="11400702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9396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Dr</a:t>
            </a:r>
            <a:r>
              <a:rPr lang="en-GB" dirty="0" err="1"/>
              <a:t>.</a:t>
            </a:r>
            <a:r>
              <a:rPr lang="en-GB" dirty="0"/>
              <a:t> </a:t>
            </a:r>
            <a:r>
              <a:rPr lang="en-GB" dirty="0" smtClean="0"/>
              <a:t>P. </a:t>
            </a:r>
            <a:r>
              <a:rPr lang="en-GB" dirty="0" err="1"/>
              <a:t>Wijayarathne</a:t>
            </a:r>
            <a:endParaRPr lang="en-GB" dirty="0"/>
          </a:p>
          <a:p>
            <a:r>
              <a:rPr lang="en-GB" dirty="0" err="1" smtClean="0"/>
              <a:t>Dr.</a:t>
            </a:r>
            <a:r>
              <a:rPr lang="en-GB" dirty="0" smtClean="0"/>
              <a:t> D.P.S. </a:t>
            </a:r>
            <a:r>
              <a:rPr lang="en-GB" dirty="0" err="1" smtClean="0"/>
              <a:t>Govinnage</a:t>
            </a:r>
            <a:endParaRPr lang="en-GB" dirty="0" smtClean="0"/>
          </a:p>
          <a:p>
            <a:r>
              <a:rPr lang="en-GB" dirty="0" err="1" smtClean="0"/>
              <a:t>Dr.</a:t>
            </a:r>
            <a:r>
              <a:rPr lang="en-GB" dirty="0" smtClean="0"/>
              <a:t> D. N. </a:t>
            </a:r>
            <a:r>
              <a:rPr lang="en-GB" dirty="0" err="1" smtClean="0"/>
              <a:t>Alwis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spcBef>
                <a:spcPct val="0"/>
              </a:spcBef>
              <a:buNone/>
            </a:pPr>
            <a:r>
              <a:rPr lang="en-GB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Supervisor</a:t>
            </a:r>
          </a:p>
          <a:p>
            <a:r>
              <a:rPr lang="en-GB" dirty="0" err="1" smtClean="0"/>
              <a:t>Prof.</a:t>
            </a:r>
            <a:r>
              <a:rPr lang="en-GB" dirty="0" smtClean="0"/>
              <a:t> P.A.S. </a:t>
            </a:r>
            <a:r>
              <a:rPr lang="en-GB" dirty="0" err="1" smtClean="0"/>
              <a:t>Edirisinghe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Thank you!</a:t>
            </a:r>
            <a:endParaRPr lang="en-US" sz="9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80" y="2120900"/>
            <a:ext cx="6805189" cy="4051300"/>
          </a:xfrm>
        </p:spPr>
      </p:pic>
    </p:spTree>
    <p:extLst>
      <p:ext uri="{BB962C8B-B14F-4D97-AF65-F5344CB8AC3E}">
        <p14:creationId xmlns:p14="http://schemas.microsoft.com/office/powerpoint/2010/main" val="24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declaration of death?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announcement, often one that is written and official of a </a:t>
            </a:r>
            <a:r>
              <a:rPr lang="en-US" dirty="0" smtClean="0"/>
              <a:t>person’s death provided by </a:t>
            </a:r>
            <a:r>
              <a:rPr lang="en-US" dirty="0"/>
              <a:t>a responsible/ reliable  </a:t>
            </a:r>
            <a:r>
              <a:rPr lang="en-US" dirty="0" smtClean="0"/>
              <a:t>person like a Medical </a:t>
            </a:r>
            <a:r>
              <a:rPr lang="en-US" dirty="0"/>
              <a:t>person/ Civil </a:t>
            </a:r>
            <a:r>
              <a:rPr lang="en-US" dirty="0" smtClean="0"/>
              <a:t>officer, which is </a:t>
            </a:r>
            <a:r>
              <a:rPr lang="en-US" dirty="0"/>
              <a:t>needed to issue the death certificate by the Register </a:t>
            </a:r>
            <a:r>
              <a:rPr lang="en-US" dirty="0" smtClean="0"/>
              <a:t>General.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395160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1400702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67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396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a doctor declare the cause of death?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 declaration depends on where the death </a:t>
            </a:r>
            <a:r>
              <a:rPr lang="en-US" dirty="0" err="1" smtClean="0"/>
              <a:t>occours</a:t>
            </a:r>
            <a:r>
              <a:rPr lang="en-US" dirty="0" smtClean="0"/>
              <a:t> as well as circumstance.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007031"/>
              </p:ext>
            </p:extLst>
          </p:nvPr>
        </p:nvGraphicFramePr>
        <p:xfrm>
          <a:off x="324374" y="2726575"/>
          <a:ext cx="7529945" cy="326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/>
          <p:cNvSpPr/>
          <p:nvPr/>
        </p:nvSpPr>
        <p:spPr>
          <a:xfrm>
            <a:off x="7143120" y="2833371"/>
            <a:ext cx="960582" cy="1426440"/>
          </a:xfrm>
          <a:prstGeom prst="rightBrace">
            <a:avLst>
              <a:gd name="adj1" fmla="val 8333"/>
              <a:gd name="adj2" fmla="val 487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848" y="3271520"/>
            <a:ext cx="2567709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Death Declaration Form B 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180066" y="4509193"/>
            <a:ext cx="923636" cy="1484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2266" y="5035232"/>
            <a:ext cx="2567709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Certificate of cause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eath B 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Action Button: Home 9">
            <a:hlinkClick r:id="rId8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0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Death declaration form?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566" y="549280"/>
            <a:ext cx="3282874" cy="322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566" y="3953683"/>
            <a:ext cx="3282874" cy="235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18903" y="1584960"/>
            <a:ext cx="6653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It Is the Registration B33 form given in these pictures.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It is the form filled when a death happens at a heath care institute.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is a declaration to the Registrar of deaths sating the cause of death, where the doctor is functioning in the capacity of declarant.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However if an inquest is required this form must not be filled.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>
            <a:hlinkClick r:id="rId4" action="ppaction://hlinksldjump" highlightClick="1"/>
          </p:cNvPr>
          <p:cNvSpPr txBox="1"/>
          <p:nvPr/>
        </p:nvSpPr>
        <p:spPr>
          <a:xfrm>
            <a:off x="1306286" y="4084320"/>
            <a:ext cx="54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4" action="ppaction://hlinksldjump"/>
              </a:rPr>
              <a:t>Click here to view magnified picture of the 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633" y="4550224"/>
            <a:ext cx="610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5" action="ppaction://hlinksldjump"/>
              </a:rPr>
              <a:t>Click here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5" action="ppaction://hlinksldjump"/>
              </a:rPr>
              <a:t>review when an inquest must be ordered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6295393" y="5844786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7271845" y="5853495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1001" y="6288452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9427" y="6279745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3" y="34835"/>
            <a:ext cx="7643784" cy="6778279"/>
          </a:xfrm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11395164" y="3370217"/>
            <a:ext cx="377636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727" y="3707965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7" y="0"/>
            <a:ext cx="9297153" cy="6860036"/>
          </a:xfrm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395164" y="4131432"/>
            <a:ext cx="383177" cy="383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1400706" y="4963888"/>
            <a:ext cx="372094" cy="36576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2671" y="4513516"/>
            <a:ext cx="93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Back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9400" y="5357081"/>
            <a:ext cx="111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 Menu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8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0.xml><?xml version="1.0" encoding="utf-8"?>
<a:theme xmlns:a="http://schemas.openxmlformats.org/drawingml/2006/main" name="9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1.xml><?xml version="1.0" encoding="utf-8"?>
<a:theme xmlns:a="http://schemas.openxmlformats.org/drawingml/2006/main" name="10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2.xml><?xml version="1.0" encoding="utf-8"?>
<a:theme xmlns:a="http://schemas.openxmlformats.org/drawingml/2006/main" name="1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3.xml><?xml version="1.0" encoding="utf-8"?>
<a:theme xmlns:a="http://schemas.openxmlformats.org/drawingml/2006/main" name="1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4.xml><?xml version="1.0" encoding="utf-8"?>
<a:theme xmlns:a="http://schemas.openxmlformats.org/drawingml/2006/main" name="13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5.xml><?xml version="1.0" encoding="utf-8"?>
<a:theme xmlns:a="http://schemas.openxmlformats.org/drawingml/2006/main" name="14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6.xml><?xml version="1.0" encoding="utf-8"?>
<a:theme xmlns:a="http://schemas.openxmlformats.org/drawingml/2006/main" name="15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7.xml><?xml version="1.0" encoding="utf-8"?>
<a:theme xmlns:a="http://schemas.openxmlformats.org/drawingml/2006/main" name="16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8.xml><?xml version="1.0" encoding="utf-8"?>
<a:theme xmlns:a="http://schemas.openxmlformats.org/drawingml/2006/main" name="17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9.xml><?xml version="1.0" encoding="utf-8"?>
<a:theme xmlns:a="http://schemas.openxmlformats.org/drawingml/2006/main" name="18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0.xml><?xml version="1.0" encoding="utf-8"?>
<a:theme xmlns:a="http://schemas.openxmlformats.org/drawingml/2006/main" name="19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1.xml><?xml version="1.0" encoding="utf-8"?>
<a:theme xmlns:a="http://schemas.openxmlformats.org/drawingml/2006/main" name="20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2.xml><?xml version="1.0" encoding="utf-8"?>
<a:theme xmlns:a="http://schemas.openxmlformats.org/drawingml/2006/main" name="2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3.xml><?xml version="1.0" encoding="utf-8"?>
<a:theme xmlns:a="http://schemas.openxmlformats.org/drawingml/2006/main" name="2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4.xml><?xml version="1.0" encoding="utf-8"?>
<a:theme xmlns:a="http://schemas.openxmlformats.org/drawingml/2006/main" name="23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5.xml><?xml version="1.0" encoding="utf-8"?>
<a:theme xmlns:a="http://schemas.openxmlformats.org/drawingml/2006/main" name="24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6.xml><?xml version="1.0" encoding="utf-8"?>
<a:theme xmlns:a="http://schemas.openxmlformats.org/drawingml/2006/main" name="25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7.xml><?xml version="1.0" encoding="utf-8"?>
<a:theme xmlns:a="http://schemas.openxmlformats.org/drawingml/2006/main" name="26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8.xml><?xml version="1.0" encoding="utf-8"?>
<a:theme xmlns:a="http://schemas.openxmlformats.org/drawingml/2006/main" name="27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9.xml><?xml version="1.0" encoding="utf-8"?>
<a:theme xmlns:a="http://schemas.openxmlformats.org/drawingml/2006/main" name="28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0.xml><?xml version="1.0" encoding="utf-8"?>
<a:theme xmlns:a="http://schemas.openxmlformats.org/drawingml/2006/main" name="29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1.xml><?xml version="1.0" encoding="utf-8"?>
<a:theme xmlns:a="http://schemas.openxmlformats.org/drawingml/2006/main" name="30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2.xml><?xml version="1.0" encoding="utf-8"?>
<a:theme xmlns:a="http://schemas.openxmlformats.org/drawingml/2006/main" name="3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3.xml><?xml version="1.0" encoding="utf-8"?>
<a:theme xmlns:a="http://schemas.openxmlformats.org/drawingml/2006/main" name="3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4.xml><?xml version="1.0" encoding="utf-8"?>
<a:theme xmlns:a="http://schemas.openxmlformats.org/drawingml/2006/main" name="33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5.xml><?xml version="1.0" encoding="utf-8"?>
<a:theme xmlns:a="http://schemas.openxmlformats.org/drawingml/2006/main" name="34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6.xml><?xml version="1.0" encoding="utf-8"?>
<a:theme xmlns:a="http://schemas.openxmlformats.org/drawingml/2006/main" name="35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7.xml><?xml version="1.0" encoding="utf-8"?>
<a:theme xmlns:a="http://schemas.openxmlformats.org/drawingml/2006/main" name="36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8.xml><?xml version="1.0" encoding="utf-8"?>
<a:theme xmlns:a="http://schemas.openxmlformats.org/drawingml/2006/main" name="37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9.xml><?xml version="1.0" encoding="utf-8"?>
<a:theme xmlns:a="http://schemas.openxmlformats.org/drawingml/2006/main" name="38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3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4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6.xml><?xml version="1.0" encoding="utf-8"?>
<a:theme xmlns:a="http://schemas.openxmlformats.org/drawingml/2006/main" name="5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6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8.xml><?xml version="1.0" encoding="utf-8"?>
<a:theme xmlns:a="http://schemas.openxmlformats.org/drawingml/2006/main" name="7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9.xml><?xml version="1.0" encoding="utf-8"?>
<a:theme xmlns:a="http://schemas.openxmlformats.org/drawingml/2006/main" name="8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2317</Words>
  <Application>Microsoft Office PowerPoint</Application>
  <PresentationFormat>Widescreen</PresentationFormat>
  <Paragraphs>375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39</vt:i4>
      </vt:variant>
      <vt:variant>
        <vt:lpstr>Slide Titles</vt:lpstr>
      </vt:variant>
      <vt:variant>
        <vt:i4>41</vt:i4>
      </vt:variant>
    </vt:vector>
  </HeadingPairs>
  <TitlesOfParts>
    <vt:vector size="84" baseType="lpstr">
      <vt:lpstr>Arial</vt:lpstr>
      <vt:lpstr>Rockwell</vt:lpstr>
      <vt:lpstr>Rockwell Condensed</vt:lpstr>
      <vt:lpstr>Wingdings</vt:lpstr>
      <vt:lpstr>Wood Type</vt:lpstr>
      <vt:lpstr>1_Wood Type</vt:lpstr>
      <vt:lpstr>2_Wood Type</vt:lpstr>
      <vt:lpstr>3_Wood Type</vt:lpstr>
      <vt:lpstr>4_Wood Type</vt:lpstr>
      <vt:lpstr>5_Wood Type</vt:lpstr>
      <vt:lpstr>6_Wood Type</vt:lpstr>
      <vt:lpstr>7_Wood Type</vt:lpstr>
      <vt:lpstr>8_Wood Type</vt:lpstr>
      <vt:lpstr>9_Wood Type</vt:lpstr>
      <vt:lpstr>10_Wood Type</vt:lpstr>
      <vt:lpstr>11_Wood Type</vt:lpstr>
      <vt:lpstr>12_Wood Type</vt:lpstr>
      <vt:lpstr>13_Wood Type</vt:lpstr>
      <vt:lpstr>14_Wood Type</vt:lpstr>
      <vt:lpstr>15_Wood Type</vt:lpstr>
      <vt:lpstr>16_Wood Type</vt:lpstr>
      <vt:lpstr>17_Wood Type</vt:lpstr>
      <vt:lpstr>18_Wood Type</vt:lpstr>
      <vt:lpstr>19_Wood Type</vt:lpstr>
      <vt:lpstr>20_Wood Type</vt:lpstr>
      <vt:lpstr>21_Wood Type</vt:lpstr>
      <vt:lpstr>22_Wood Type</vt:lpstr>
      <vt:lpstr>23_Wood Type</vt:lpstr>
      <vt:lpstr>24_Wood Type</vt:lpstr>
      <vt:lpstr>25_Wood Type</vt:lpstr>
      <vt:lpstr>26_Wood Type</vt:lpstr>
      <vt:lpstr>27_Wood Type</vt:lpstr>
      <vt:lpstr>28_Wood Type</vt:lpstr>
      <vt:lpstr>29_Wood Type</vt:lpstr>
      <vt:lpstr>30_Wood Type</vt:lpstr>
      <vt:lpstr>31_Wood Type</vt:lpstr>
      <vt:lpstr>32_Wood Type</vt:lpstr>
      <vt:lpstr>33_Wood Type</vt:lpstr>
      <vt:lpstr>34_Wood Type</vt:lpstr>
      <vt:lpstr>35_Wood Type</vt:lpstr>
      <vt:lpstr>36_Wood Type</vt:lpstr>
      <vt:lpstr>37_Wood Type</vt:lpstr>
      <vt:lpstr>38_Wood Type</vt:lpstr>
      <vt:lpstr>PowerPoint Presentation</vt:lpstr>
      <vt:lpstr>Hello!</vt:lpstr>
      <vt:lpstr>Main menu</vt:lpstr>
      <vt:lpstr>Lets review your knowledge on cause of death</vt:lpstr>
      <vt:lpstr>What is the declaration of death?</vt:lpstr>
      <vt:lpstr>When can a doctor declare the cause of death?</vt:lpstr>
      <vt:lpstr>What is Death declaration form?</vt:lpstr>
      <vt:lpstr>PowerPoint Presentation</vt:lpstr>
      <vt:lpstr>PowerPoint Presentation</vt:lpstr>
      <vt:lpstr>When do you need to do an inquest?</vt:lpstr>
      <vt:lpstr>What is Certificate of cause of death? </vt:lpstr>
      <vt:lpstr>PowerPoint Presentation</vt:lpstr>
      <vt:lpstr>What are the criteria to be satisfied when you issue a certificate of medical cause of death?</vt:lpstr>
      <vt:lpstr>Now lets go through some cases!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Materials</vt:lpstr>
      <vt:lpstr>Creators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2021-06-28T15:50:40Z</dcterms:created>
  <dcterms:modified xsi:type="dcterms:W3CDTF">2021-10-07T07:10:30Z</dcterms:modified>
</cp:coreProperties>
</file>